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3" r:id="rId3"/>
    <p:sldId id="259" r:id="rId4"/>
    <p:sldId id="729" r:id="rId5"/>
    <p:sldId id="647" r:id="rId6"/>
    <p:sldId id="631" r:id="rId7"/>
    <p:sldId id="653" r:id="rId8"/>
    <p:sldId id="730" r:id="rId9"/>
    <p:sldId id="643" r:id="rId10"/>
    <p:sldId id="632" r:id="rId11"/>
    <p:sldId id="652" r:id="rId12"/>
    <p:sldId id="735" r:id="rId13"/>
    <p:sldId id="732" r:id="rId14"/>
    <p:sldId id="734" r:id="rId15"/>
    <p:sldId id="634" r:id="rId16"/>
    <p:sldId id="635" r:id="rId17"/>
    <p:sldId id="633" r:id="rId18"/>
    <p:sldId id="689" r:id="rId19"/>
    <p:sldId id="638" r:id="rId20"/>
    <p:sldId id="688" r:id="rId21"/>
    <p:sldId id="636" r:id="rId22"/>
    <p:sldId id="641" r:id="rId23"/>
    <p:sldId id="639" r:id="rId24"/>
    <p:sldId id="640" r:id="rId25"/>
    <p:sldId id="644" r:id="rId26"/>
    <p:sldId id="642" r:id="rId27"/>
    <p:sldId id="654" r:id="rId28"/>
    <p:sldId id="736" r:id="rId29"/>
    <p:sldId id="744" r:id="rId30"/>
    <p:sldId id="691" r:id="rId31"/>
    <p:sldId id="659" r:id="rId32"/>
    <p:sldId id="676" r:id="rId33"/>
    <p:sldId id="463" r:id="rId34"/>
    <p:sldId id="542" r:id="rId35"/>
    <p:sldId id="543" r:id="rId36"/>
    <p:sldId id="544" r:id="rId37"/>
    <p:sldId id="545" r:id="rId38"/>
    <p:sldId id="546" r:id="rId39"/>
    <p:sldId id="548" r:id="rId40"/>
    <p:sldId id="547" r:id="rId41"/>
    <p:sldId id="549" r:id="rId42"/>
    <p:sldId id="550" r:id="rId43"/>
    <p:sldId id="551" r:id="rId44"/>
    <p:sldId id="552" r:id="rId45"/>
    <p:sldId id="553" r:id="rId46"/>
    <p:sldId id="554" r:id="rId47"/>
    <p:sldId id="667" r:id="rId48"/>
    <p:sldId id="668" r:id="rId49"/>
    <p:sldId id="671" r:id="rId50"/>
    <p:sldId id="670" r:id="rId51"/>
    <p:sldId id="669" r:id="rId52"/>
    <p:sldId id="672" r:id="rId53"/>
    <p:sldId id="673" r:id="rId54"/>
    <p:sldId id="674" r:id="rId55"/>
    <p:sldId id="728" r:id="rId56"/>
    <p:sldId id="693" r:id="rId57"/>
    <p:sldId id="711" r:id="rId58"/>
    <p:sldId id="710" r:id="rId59"/>
    <p:sldId id="714" r:id="rId60"/>
    <p:sldId id="713" r:id="rId61"/>
    <p:sldId id="721" r:id="rId62"/>
    <p:sldId id="722" r:id="rId63"/>
    <p:sldId id="719" r:id="rId64"/>
    <p:sldId id="720" r:id="rId65"/>
    <p:sldId id="718" r:id="rId66"/>
    <p:sldId id="716" r:id="rId67"/>
    <p:sldId id="712" r:id="rId68"/>
    <p:sldId id="715" r:id="rId69"/>
    <p:sldId id="677" r:id="rId70"/>
    <p:sldId id="683" r:id="rId71"/>
    <p:sldId id="684" r:id="rId72"/>
    <p:sldId id="685" r:id="rId73"/>
    <p:sldId id="686" r:id="rId74"/>
    <p:sldId id="687" r:id="rId75"/>
    <p:sldId id="723" r:id="rId76"/>
    <p:sldId id="724" r:id="rId77"/>
    <p:sldId id="690" r:id="rId78"/>
    <p:sldId id="726" r:id="rId79"/>
    <p:sldId id="727" r:id="rId80"/>
    <p:sldId id="725" r:id="rId81"/>
    <p:sldId id="702" r:id="rId82"/>
    <p:sldId id="646" r:id="rId83"/>
    <p:sldId id="695" r:id="rId84"/>
    <p:sldId id="699" r:id="rId85"/>
    <p:sldId id="655" r:id="rId86"/>
    <p:sldId id="656" r:id="rId87"/>
    <p:sldId id="701" r:id="rId88"/>
    <p:sldId id="651" r:id="rId89"/>
    <p:sldId id="698" r:id="rId90"/>
    <p:sldId id="694" r:id="rId91"/>
    <p:sldId id="658" r:id="rId92"/>
    <p:sldId id="703" r:id="rId93"/>
    <p:sldId id="705" r:id="rId94"/>
    <p:sldId id="704" r:id="rId95"/>
    <p:sldId id="706" r:id="rId96"/>
    <p:sldId id="707" r:id="rId97"/>
    <p:sldId id="738" r:id="rId98"/>
    <p:sldId id="740" r:id="rId99"/>
    <p:sldId id="741" r:id="rId100"/>
    <p:sldId id="743" r:id="rId101"/>
    <p:sldId id="742" r:id="rId102"/>
    <p:sldId id="297" r:id="rId10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32E9381-B775-488A-8435-F319B1950E6F}">
          <p14:sldIdLst>
            <p14:sldId id="257"/>
            <p14:sldId id="263"/>
            <p14:sldId id="259"/>
          </p14:sldIdLst>
        </p14:section>
        <p14:section name="Model creation" id="{051D7C09-4E32-4CC0-8C7F-BB13AD64DC47}">
          <p14:sldIdLst>
            <p14:sldId id="729"/>
            <p14:sldId id="647"/>
            <p14:sldId id="631"/>
            <p14:sldId id="653"/>
            <p14:sldId id="730"/>
            <p14:sldId id="643"/>
            <p14:sldId id="632"/>
            <p14:sldId id="652"/>
            <p14:sldId id="735"/>
            <p14:sldId id="732"/>
            <p14:sldId id="734"/>
          </p14:sldIdLst>
        </p14:section>
        <p14:section name="Finetuning" id="{46EBE95E-6AD9-40D4-8005-2E377ECA7F39}">
          <p14:sldIdLst>
            <p14:sldId id="634"/>
            <p14:sldId id="635"/>
            <p14:sldId id="633"/>
            <p14:sldId id="689"/>
          </p14:sldIdLst>
        </p14:section>
        <p14:section name="Hyperparameter selection" id="{781B5178-F3ED-455B-8AEF-809022D626E3}">
          <p14:sldIdLst>
            <p14:sldId id="638"/>
            <p14:sldId id="688"/>
            <p14:sldId id="636"/>
            <p14:sldId id="641"/>
            <p14:sldId id="639"/>
            <p14:sldId id="640"/>
            <p14:sldId id="644"/>
            <p14:sldId id="642"/>
            <p14:sldId id="654"/>
            <p14:sldId id="736"/>
            <p14:sldId id="744"/>
          </p14:sldIdLst>
        </p14:section>
        <p14:section name="Optimization" id="{97C60A35-B11C-48BD-99E8-F0322821CFAB}">
          <p14:sldIdLst>
            <p14:sldId id="691"/>
            <p14:sldId id="659"/>
          </p14:sldIdLst>
        </p14:section>
        <p14:section name="Distillation" id="{67A5E754-354B-4805-9D45-32B589AA486E}">
          <p14:sldIdLst>
            <p14:sldId id="676"/>
            <p14:sldId id="463"/>
            <p14:sldId id="542"/>
            <p14:sldId id="543"/>
            <p14:sldId id="544"/>
            <p14:sldId id="545"/>
            <p14:sldId id="546"/>
            <p14:sldId id="548"/>
            <p14:sldId id="547"/>
            <p14:sldId id="549"/>
            <p14:sldId id="550"/>
            <p14:sldId id="551"/>
            <p14:sldId id="552"/>
            <p14:sldId id="553"/>
            <p14:sldId id="554"/>
            <p14:sldId id="667"/>
            <p14:sldId id="668"/>
            <p14:sldId id="671"/>
            <p14:sldId id="670"/>
            <p14:sldId id="669"/>
            <p14:sldId id="672"/>
            <p14:sldId id="673"/>
            <p14:sldId id="674"/>
            <p14:sldId id="728"/>
          </p14:sldIdLst>
        </p14:section>
        <p14:section name="Quantization" id="{7F3409EF-D56B-4444-86B7-8A88DFB5DFE4}">
          <p14:sldIdLst>
            <p14:sldId id="693"/>
            <p14:sldId id="711"/>
            <p14:sldId id="710"/>
            <p14:sldId id="714"/>
            <p14:sldId id="713"/>
            <p14:sldId id="721"/>
            <p14:sldId id="722"/>
            <p14:sldId id="719"/>
            <p14:sldId id="720"/>
            <p14:sldId id="718"/>
            <p14:sldId id="716"/>
            <p14:sldId id="712"/>
            <p14:sldId id="715"/>
          </p14:sldIdLst>
        </p14:section>
        <p14:section name="Head pruning" id="{237D4884-86B7-43A8-BBF5-752F2325ADA4}">
          <p14:sldIdLst>
            <p14:sldId id="677"/>
            <p14:sldId id="683"/>
            <p14:sldId id="684"/>
            <p14:sldId id="685"/>
            <p14:sldId id="686"/>
            <p14:sldId id="687"/>
            <p14:sldId id="723"/>
            <p14:sldId id="724"/>
          </p14:sldIdLst>
        </p14:section>
        <p14:section name="Graph optimization" id="{B394A9C3-858D-45D3-A3B5-B6472052FFF4}">
          <p14:sldIdLst>
            <p14:sldId id="690"/>
            <p14:sldId id="726"/>
            <p14:sldId id="727"/>
            <p14:sldId id="725"/>
            <p14:sldId id="702"/>
          </p14:sldIdLst>
        </p14:section>
        <p14:section name="Model deployment" id="{74B6B895-4D79-4776-B7F7-7F480A8818E8}">
          <p14:sldIdLst>
            <p14:sldId id="646"/>
            <p14:sldId id="695"/>
          </p14:sldIdLst>
        </p14:section>
        <p14:section name="Batch serving" id="{FA9C6CCD-E7F0-4C4A-89F1-D165AE482963}">
          <p14:sldIdLst>
            <p14:sldId id="699"/>
            <p14:sldId id="655"/>
            <p14:sldId id="656"/>
          </p14:sldIdLst>
        </p14:section>
        <p14:section name="Live serving" id="{D355B16D-5D21-4095-84F5-51041F823A79}">
          <p14:sldIdLst>
            <p14:sldId id="701"/>
            <p14:sldId id="651"/>
            <p14:sldId id="698"/>
            <p14:sldId id="694"/>
            <p14:sldId id="658"/>
            <p14:sldId id="703"/>
          </p14:sldIdLst>
        </p14:section>
        <p14:section name="Inference engines" id="{D0F6F770-D660-431C-9D36-FB2B08A61622}">
          <p14:sldIdLst>
            <p14:sldId id="705"/>
            <p14:sldId id="704"/>
            <p14:sldId id="706"/>
            <p14:sldId id="707"/>
            <p14:sldId id="738"/>
            <p14:sldId id="740"/>
            <p14:sldId id="741"/>
            <p14:sldId id="743"/>
            <p14:sldId id="74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6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248C5-17E6-450F-A75E-7399BA31C802}" v="1" dt="2023-10-20T08:25:12.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8" autoAdjust="0"/>
    <p:restoredTop sz="94660"/>
  </p:normalViewPr>
  <p:slideViewPr>
    <p:cSldViewPr snapToGrid="0">
      <p:cViewPr varScale="1">
        <p:scale>
          <a:sx n="91" d="100"/>
          <a:sy n="91" d="100"/>
        </p:scale>
        <p:origin x="24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ime Sazadaly" userId="40d5415e-79ec-4c6f-8d19-27d5be080387" providerId="ADAL" clId="{03C248C5-17E6-450F-A75E-7399BA31C802}"/>
    <pc:docChg chg="modSld">
      <pc:chgData name="Maxime Sazadaly" userId="40d5415e-79ec-4c6f-8d19-27d5be080387" providerId="ADAL" clId="{03C248C5-17E6-450F-A75E-7399BA31C802}" dt="2023-10-20T08:25:12.795" v="0"/>
      <pc:docMkLst>
        <pc:docMk/>
      </pc:docMkLst>
      <pc:sldChg chg="modAnim">
        <pc:chgData name="Maxime Sazadaly" userId="40d5415e-79ec-4c6f-8d19-27d5be080387" providerId="ADAL" clId="{03C248C5-17E6-450F-A75E-7399BA31C802}" dt="2023-10-20T08:25:12.795" v="0"/>
        <pc:sldMkLst>
          <pc:docMk/>
          <pc:sldMk cId="1803685013" sldId="26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9D53-3E97-4A30-8E00-5FCD64DA96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9397F2A6-D231-46D2-BD7C-BA9894703C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9EF3F962-2EFF-42D8-B1CD-3AD67C66283B}"/>
              </a:ext>
            </a:extLst>
          </p:cNvPr>
          <p:cNvSpPr>
            <a:spLocks noGrp="1"/>
          </p:cNvSpPr>
          <p:nvPr>
            <p:ph type="dt" sz="half" idx="10"/>
          </p:nvPr>
        </p:nvSpPr>
        <p:spPr/>
        <p:txBody>
          <a:bodyPr/>
          <a:lstStyle/>
          <a:p>
            <a:fld id="{66F01AFA-43B9-4269-AD10-404FDAFE08B6}" type="datetimeFigureOut">
              <a:rPr lang="fr-FR" smtClean="0"/>
              <a:t>11/11/2025</a:t>
            </a:fld>
            <a:endParaRPr lang="fr-FR"/>
          </a:p>
        </p:txBody>
      </p:sp>
      <p:sp>
        <p:nvSpPr>
          <p:cNvPr id="5" name="Footer Placeholder 4">
            <a:extLst>
              <a:ext uri="{FF2B5EF4-FFF2-40B4-BE49-F238E27FC236}">
                <a16:creationId xmlns:a16="http://schemas.microsoft.com/office/drawing/2014/main" id="{242EB2B4-C8AA-4C89-A011-F327C120940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99080BF-4A6E-4B12-BEF1-473049033200}"/>
              </a:ext>
            </a:extLst>
          </p:cNvPr>
          <p:cNvSpPr>
            <a:spLocks noGrp="1"/>
          </p:cNvSpPr>
          <p:nvPr>
            <p:ph type="sldNum" sz="quarter" idx="12"/>
          </p:nvPr>
        </p:nvSpPr>
        <p:spPr/>
        <p:txBody>
          <a:bodyPr/>
          <a:lstStyle/>
          <a:p>
            <a:fld id="{C36C8F79-30BE-4F00-B359-6BABEB8B4E98}" type="slidenum">
              <a:rPr lang="fr-FR" smtClean="0"/>
              <a:t>‹#›</a:t>
            </a:fld>
            <a:endParaRPr lang="fr-FR"/>
          </a:p>
        </p:txBody>
      </p:sp>
    </p:spTree>
    <p:extLst>
      <p:ext uri="{BB962C8B-B14F-4D97-AF65-F5344CB8AC3E}">
        <p14:creationId xmlns:p14="http://schemas.microsoft.com/office/powerpoint/2010/main" val="2598969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83FB1-36BB-4F58-BFE4-F051876B35B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92B4145D-A4DA-4F5E-854B-16BF795FF7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6597048-68DE-46FB-8555-CC1847BD3C8D}"/>
              </a:ext>
            </a:extLst>
          </p:cNvPr>
          <p:cNvSpPr>
            <a:spLocks noGrp="1"/>
          </p:cNvSpPr>
          <p:nvPr>
            <p:ph type="dt" sz="half" idx="10"/>
          </p:nvPr>
        </p:nvSpPr>
        <p:spPr/>
        <p:txBody>
          <a:bodyPr/>
          <a:lstStyle/>
          <a:p>
            <a:fld id="{66F01AFA-43B9-4269-AD10-404FDAFE08B6}" type="datetimeFigureOut">
              <a:rPr lang="fr-FR" smtClean="0"/>
              <a:t>11/11/2025</a:t>
            </a:fld>
            <a:endParaRPr lang="fr-FR"/>
          </a:p>
        </p:txBody>
      </p:sp>
      <p:sp>
        <p:nvSpPr>
          <p:cNvPr id="5" name="Footer Placeholder 4">
            <a:extLst>
              <a:ext uri="{FF2B5EF4-FFF2-40B4-BE49-F238E27FC236}">
                <a16:creationId xmlns:a16="http://schemas.microsoft.com/office/drawing/2014/main" id="{90BF315D-D896-42F4-A6AD-D7CD4AF1D7E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97F4310-AB76-4DB1-9EB9-7CF3626B55DD}"/>
              </a:ext>
            </a:extLst>
          </p:cNvPr>
          <p:cNvSpPr>
            <a:spLocks noGrp="1"/>
          </p:cNvSpPr>
          <p:nvPr>
            <p:ph type="sldNum" sz="quarter" idx="12"/>
          </p:nvPr>
        </p:nvSpPr>
        <p:spPr/>
        <p:txBody>
          <a:bodyPr/>
          <a:lstStyle/>
          <a:p>
            <a:fld id="{C36C8F79-30BE-4F00-B359-6BABEB8B4E98}" type="slidenum">
              <a:rPr lang="fr-FR" smtClean="0"/>
              <a:t>‹#›</a:t>
            </a:fld>
            <a:endParaRPr lang="fr-FR"/>
          </a:p>
        </p:txBody>
      </p:sp>
    </p:spTree>
    <p:extLst>
      <p:ext uri="{BB962C8B-B14F-4D97-AF65-F5344CB8AC3E}">
        <p14:creationId xmlns:p14="http://schemas.microsoft.com/office/powerpoint/2010/main" val="1493219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CEF36E-A416-402C-974F-41872093FE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4FA65FAA-48CC-4017-8845-FA7758A05B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A535431-C165-4BF3-A7D3-00523176E506}"/>
              </a:ext>
            </a:extLst>
          </p:cNvPr>
          <p:cNvSpPr>
            <a:spLocks noGrp="1"/>
          </p:cNvSpPr>
          <p:nvPr>
            <p:ph type="dt" sz="half" idx="10"/>
          </p:nvPr>
        </p:nvSpPr>
        <p:spPr/>
        <p:txBody>
          <a:bodyPr/>
          <a:lstStyle/>
          <a:p>
            <a:fld id="{66F01AFA-43B9-4269-AD10-404FDAFE08B6}" type="datetimeFigureOut">
              <a:rPr lang="fr-FR" smtClean="0"/>
              <a:t>11/11/2025</a:t>
            </a:fld>
            <a:endParaRPr lang="fr-FR"/>
          </a:p>
        </p:txBody>
      </p:sp>
      <p:sp>
        <p:nvSpPr>
          <p:cNvPr id="5" name="Footer Placeholder 4">
            <a:extLst>
              <a:ext uri="{FF2B5EF4-FFF2-40B4-BE49-F238E27FC236}">
                <a16:creationId xmlns:a16="http://schemas.microsoft.com/office/drawing/2014/main" id="{621D4FDF-AA5A-4F0A-8B65-434229F5CDB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5EDB3FA-22D5-4253-9E1C-3DDC8BC02069}"/>
              </a:ext>
            </a:extLst>
          </p:cNvPr>
          <p:cNvSpPr>
            <a:spLocks noGrp="1"/>
          </p:cNvSpPr>
          <p:nvPr>
            <p:ph type="sldNum" sz="quarter" idx="12"/>
          </p:nvPr>
        </p:nvSpPr>
        <p:spPr/>
        <p:txBody>
          <a:bodyPr/>
          <a:lstStyle/>
          <a:p>
            <a:fld id="{C36C8F79-30BE-4F00-B359-6BABEB8B4E98}" type="slidenum">
              <a:rPr lang="fr-FR" smtClean="0"/>
              <a:t>‹#›</a:t>
            </a:fld>
            <a:endParaRPr lang="fr-FR"/>
          </a:p>
        </p:txBody>
      </p:sp>
    </p:spTree>
    <p:extLst>
      <p:ext uri="{BB962C8B-B14F-4D97-AF65-F5344CB8AC3E}">
        <p14:creationId xmlns:p14="http://schemas.microsoft.com/office/powerpoint/2010/main" val="3556813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ront pa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9693" y="5937407"/>
            <a:ext cx="607491" cy="558162"/>
          </a:xfrm>
          <a:prstGeom prst="rect">
            <a:avLst/>
          </a:prstGeom>
        </p:spPr>
      </p:pic>
      <p:pic>
        <p:nvPicPr>
          <p:cNvPr id="8" name="Picture 2" descr="https://world.ubisoft.org/job/itd/SecurityRiskManagement/Internal.Documents/Data%20Classification%20Cartridge/L3_normal_EN.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207393" y="5865444"/>
            <a:ext cx="5777216" cy="78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7962" y="5865444"/>
            <a:ext cx="1524002" cy="593506"/>
          </a:xfrm>
          <a:prstGeom prst="rect">
            <a:avLst/>
          </a:prstGeom>
        </p:spPr>
      </p:pic>
      <p:sp>
        <p:nvSpPr>
          <p:cNvPr id="11" name="Title Placeholder 1"/>
          <p:cNvSpPr>
            <a:spLocks noGrp="1"/>
          </p:cNvSpPr>
          <p:nvPr>
            <p:ph type="title" hasCustomPrompt="1"/>
          </p:nvPr>
        </p:nvSpPr>
        <p:spPr>
          <a:xfrm>
            <a:off x="838200" y="2766219"/>
            <a:ext cx="10515600" cy="1325563"/>
          </a:xfrm>
          <a:prstGeom prst="rect">
            <a:avLst/>
          </a:prstGeom>
        </p:spPr>
        <p:txBody>
          <a:bodyPr vert="horz" lIns="91440" tIns="45720" rIns="91440" bIns="45720" rtlCol="0" anchor="ctr">
            <a:normAutofit/>
          </a:bodyPr>
          <a:lstStyle>
            <a:lvl1pPr algn="ctr">
              <a:defRPr sz="4400" b="1" baseline="0">
                <a:solidFill>
                  <a:schemeClr val="bg1"/>
                </a:solidFill>
                <a:latin typeface="Ubisoft Sans" panose="02000504030000020004" pitchFamily="2" charset="-78"/>
                <a:cs typeface="Ubisoft Sans" panose="02000504030000020004" pitchFamily="2" charset="-78"/>
              </a:defRPr>
            </a:lvl1pPr>
          </a:lstStyle>
          <a:p>
            <a:r>
              <a:rPr lang="en-US" dirty="0"/>
              <a:t>PRESENTATION TITLE</a:t>
            </a:r>
            <a:endParaRPr lang="fr-FR" dirty="0"/>
          </a:p>
        </p:txBody>
      </p:sp>
      <p:sp>
        <p:nvSpPr>
          <p:cNvPr id="15" name="Text Placeholder 14"/>
          <p:cNvSpPr>
            <a:spLocks noGrp="1"/>
          </p:cNvSpPr>
          <p:nvPr>
            <p:ph type="body" sz="quarter" idx="10" hasCustomPrompt="1"/>
          </p:nvPr>
        </p:nvSpPr>
        <p:spPr>
          <a:xfrm>
            <a:off x="3290887" y="4091782"/>
            <a:ext cx="5610225" cy="390525"/>
          </a:xfrm>
        </p:spPr>
        <p:txBody>
          <a:bodyPr>
            <a:normAutofit/>
          </a:bodyPr>
          <a:lstStyle>
            <a:lvl1pPr marL="0" indent="0" algn="ctr">
              <a:buNone/>
              <a:defRPr sz="2000" i="1" baseline="0">
                <a:solidFill>
                  <a:schemeClr val="bg1"/>
                </a:solidFill>
                <a:latin typeface="Ubisoft Sans" panose="02000504030000020004" pitchFamily="2" charset="-78"/>
                <a:cs typeface="Ubisoft Sans" panose="02000504030000020004" pitchFamily="2" charset="-78"/>
              </a:defRPr>
            </a:lvl1pPr>
          </a:lstStyle>
          <a:p>
            <a:pPr lvl="0"/>
            <a:r>
              <a:rPr lang="fr-FR" dirty="0" err="1"/>
              <a:t>Tiny</a:t>
            </a:r>
            <a:r>
              <a:rPr lang="fr-FR" dirty="0"/>
              <a:t> </a:t>
            </a:r>
            <a:r>
              <a:rPr lang="fr-FR" dirty="0" err="1"/>
              <a:t>presentation</a:t>
            </a:r>
            <a:r>
              <a:rPr lang="fr-FR" dirty="0"/>
              <a:t> description</a:t>
            </a:r>
          </a:p>
        </p:txBody>
      </p:sp>
    </p:spTree>
    <p:extLst>
      <p:ext uri="{BB962C8B-B14F-4D97-AF65-F5344CB8AC3E}">
        <p14:creationId xmlns:p14="http://schemas.microsoft.com/office/powerpoint/2010/main" val="3448755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BE00-8B81-4A80-83D1-2D58647D8C9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CC3998C8-0926-4243-9249-A9D7D74796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F919B46-B934-488C-B41A-71EA7A1C5D4A}"/>
              </a:ext>
            </a:extLst>
          </p:cNvPr>
          <p:cNvSpPr>
            <a:spLocks noGrp="1"/>
          </p:cNvSpPr>
          <p:nvPr>
            <p:ph type="dt" sz="half" idx="10"/>
          </p:nvPr>
        </p:nvSpPr>
        <p:spPr/>
        <p:txBody>
          <a:bodyPr/>
          <a:lstStyle/>
          <a:p>
            <a:fld id="{66F01AFA-43B9-4269-AD10-404FDAFE08B6}" type="datetimeFigureOut">
              <a:rPr lang="fr-FR" smtClean="0"/>
              <a:t>11/11/2025</a:t>
            </a:fld>
            <a:endParaRPr lang="fr-FR"/>
          </a:p>
        </p:txBody>
      </p:sp>
      <p:sp>
        <p:nvSpPr>
          <p:cNvPr id="5" name="Footer Placeholder 4">
            <a:extLst>
              <a:ext uri="{FF2B5EF4-FFF2-40B4-BE49-F238E27FC236}">
                <a16:creationId xmlns:a16="http://schemas.microsoft.com/office/drawing/2014/main" id="{FAD85B91-F12A-4879-B59E-AB1DB974360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48E2D1B-8F42-4B85-A600-415280526139}"/>
              </a:ext>
            </a:extLst>
          </p:cNvPr>
          <p:cNvSpPr>
            <a:spLocks noGrp="1"/>
          </p:cNvSpPr>
          <p:nvPr>
            <p:ph type="sldNum" sz="quarter" idx="12"/>
          </p:nvPr>
        </p:nvSpPr>
        <p:spPr/>
        <p:txBody>
          <a:bodyPr/>
          <a:lstStyle/>
          <a:p>
            <a:fld id="{C36C8F79-30BE-4F00-B359-6BABEB8B4E98}" type="slidenum">
              <a:rPr lang="fr-FR" smtClean="0"/>
              <a:t>‹#›</a:t>
            </a:fld>
            <a:endParaRPr lang="fr-FR"/>
          </a:p>
        </p:txBody>
      </p:sp>
    </p:spTree>
    <p:extLst>
      <p:ext uri="{BB962C8B-B14F-4D97-AF65-F5344CB8AC3E}">
        <p14:creationId xmlns:p14="http://schemas.microsoft.com/office/powerpoint/2010/main" val="23396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EC22-A856-427C-B953-077EB01BD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B682D802-E722-484D-BDCD-7443019DFC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402DB8-4FF0-4339-B29D-2A17D15449AB}"/>
              </a:ext>
            </a:extLst>
          </p:cNvPr>
          <p:cNvSpPr>
            <a:spLocks noGrp="1"/>
          </p:cNvSpPr>
          <p:nvPr>
            <p:ph type="dt" sz="half" idx="10"/>
          </p:nvPr>
        </p:nvSpPr>
        <p:spPr/>
        <p:txBody>
          <a:bodyPr/>
          <a:lstStyle/>
          <a:p>
            <a:fld id="{66F01AFA-43B9-4269-AD10-404FDAFE08B6}" type="datetimeFigureOut">
              <a:rPr lang="fr-FR" smtClean="0"/>
              <a:t>11/11/2025</a:t>
            </a:fld>
            <a:endParaRPr lang="fr-FR"/>
          </a:p>
        </p:txBody>
      </p:sp>
      <p:sp>
        <p:nvSpPr>
          <p:cNvPr id="5" name="Footer Placeholder 4">
            <a:extLst>
              <a:ext uri="{FF2B5EF4-FFF2-40B4-BE49-F238E27FC236}">
                <a16:creationId xmlns:a16="http://schemas.microsoft.com/office/drawing/2014/main" id="{B28B7F40-4808-4856-851F-3B63116CB04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44DFFB0-67CE-4777-91BA-ED5F39151672}"/>
              </a:ext>
            </a:extLst>
          </p:cNvPr>
          <p:cNvSpPr>
            <a:spLocks noGrp="1"/>
          </p:cNvSpPr>
          <p:nvPr>
            <p:ph type="sldNum" sz="quarter" idx="12"/>
          </p:nvPr>
        </p:nvSpPr>
        <p:spPr/>
        <p:txBody>
          <a:bodyPr/>
          <a:lstStyle/>
          <a:p>
            <a:fld id="{C36C8F79-30BE-4F00-B359-6BABEB8B4E98}" type="slidenum">
              <a:rPr lang="fr-FR" smtClean="0"/>
              <a:t>‹#›</a:t>
            </a:fld>
            <a:endParaRPr lang="fr-FR"/>
          </a:p>
        </p:txBody>
      </p:sp>
    </p:spTree>
    <p:extLst>
      <p:ext uri="{BB962C8B-B14F-4D97-AF65-F5344CB8AC3E}">
        <p14:creationId xmlns:p14="http://schemas.microsoft.com/office/powerpoint/2010/main" val="345463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A4CF-9E1A-4A2D-9F00-C4340A6BCA17}"/>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12ADCAFB-A9C9-432A-BED4-BEB79B4557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7A9AAABB-974B-4E5E-AF3C-65F4963A35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81BCEDAA-DE03-46B2-A47E-E739A79CBD09}"/>
              </a:ext>
            </a:extLst>
          </p:cNvPr>
          <p:cNvSpPr>
            <a:spLocks noGrp="1"/>
          </p:cNvSpPr>
          <p:nvPr>
            <p:ph type="dt" sz="half" idx="10"/>
          </p:nvPr>
        </p:nvSpPr>
        <p:spPr/>
        <p:txBody>
          <a:bodyPr/>
          <a:lstStyle/>
          <a:p>
            <a:fld id="{66F01AFA-43B9-4269-AD10-404FDAFE08B6}" type="datetimeFigureOut">
              <a:rPr lang="fr-FR" smtClean="0"/>
              <a:t>11/11/2025</a:t>
            </a:fld>
            <a:endParaRPr lang="fr-FR"/>
          </a:p>
        </p:txBody>
      </p:sp>
      <p:sp>
        <p:nvSpPr>
          <p:cNvPr id="6" name="Footer Placeholder 5">
            <a:extLst>
              <a:ext uri="{FF2B5EF4-FFF2-40B4-BE49-F238E27FC236}">
                <a16:creationId xmlns:a16="http://schemas.microsoft.com/office/drawing/2014/main" id="{AEA2D43D-1069-4C0A-A5F4-45A006BAFA03}"/>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99AF2BC-CC51-49A1-95A9-07F051BA69CE}"/>
              </a:ext>
            </a:extLst>
          </p:cNvPr>
          <p:cNvSpPr>
            <a:spLocks noGrp="1"/>
          </p:cNvSpPr>
          <p:nvPr>
            <p:ph type="sldNum" sz="quarter" idx="12"/>
          </p:nvPr>
        </p:nvSpPr>
        <p:spPr/>
        <p:txBody>
          <a:bodyPr/>
          <a:lstStyle/>
          <a:p>
            <a:fld id="{C36C8F79-30BE-4F00-B359-6BABEB8B4E98}" type="slidenum">
              <a:rPr lang="fr-FR" smtClean="0"/>
              <a:t>‹#›</a:t>
            </a:fld>
            <a:endParaRPr lang="fr-FR"/>
          </a:p>
        </p:txBody>
      </p:sp>
    </p:spTree>
    <p:extLst>
      <p:ext uri="{BB962C8B-B14F-4D97-AF65-F5344CB8AC3E}">
        <p14:creationId xmlns:p14="http://schemas.microsoft.com/office/powerpoint/2010/main" val="326028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BE3DB-D9CF-4253-84FF-D75C2B99DAFB}"/>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1491FC06-9FC6-4084-A9FF-61CD43F9CF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4A050B-2ADD-4409-8495-3DFF5482C2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21320E33-113C-477B-B0B8-B42D49FF70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624C18-A741-4F2F-88B0-D23EE82806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77D663F-0A29-4827-9D4D-133DE4B34732}"/>
              </a:ext>
            </a:extLst>
          </p:cNvPr>
          <p:cNvSpPr>
            <a:spLocks noGrp="1"/>
          </p:cNvSpPr>
          <p:nvPr>
            <p:ph type="dt" sz="half" idx="10"/>
          </p:nvPr>
        </p:nvSpPr>
        <p:spPr/>
        <p:txBody>
          <a:bodyPr/>
          <a:lstStyle/>
          <a:p>
            <a:fld id="{66F01AFA-43B9-4269-AD10-404FDAFE08B6}" type="datetimeFigureOut">
              <a:rPr lang="fr-FR" smtClean="0"/>
              <a:t>11/11/2025</a:t>
            </a:fld>
            <a:endParaRPr lang="fr-FR"/>
          </a:p>
        </p:txBody>
      </p:sp>
      <p:sp>
        <p:nvSpPr>
          <p:cNvPr id="8" name="Footer Placeholder 7">
            <a:extLst>
              <a:ext uri="{FF2B5EF4-FFF2-40B4-BE49-F238E27FC236}">
                <a16:creationId xmlns:a16="http://schemas.microsoft.com/office/drawing/2014/main" id="{37A5EC2F-2E51-4663-9C44-4B1782F42AA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758A64ED-1354-42AE-B3F7-9A7F9F3CCCDE}"/>
              </a:ext>
            </a:extLst>
          </p:cNvPr>
          <p:cNvSpPr>
            <a:spLocks noGrp="1"/>
          </p:cNvSpPr>
          <p:nvPr>
            <p:ph type="sldNum" sz="quarter" idx="12"/>
          </p:nvPr>
        </p:nvSpPr>
        <p:spPr/>
        <p:txBody>
          <a:bodyPr/>
          <a:lstStyle/>
          <a:p>
            <a:fld id="{C36C8F79-30BE-4F00-B359-6BABEB8B4E98}" type="slidenum">
              <a:rPr lang="fr-FR" smtClean="0"/>
              <a:t>‹#›</a:t>
            </a:fld>
            <a:endParaRPr lang="fr-FR"/>
          </a:p>
        </p:txBody>
      </p:sp>
    </p:spTree>
    <p:extLst>
      <p:ext uri="{BB962C8B-B14F-4D97-AF65-F5344CB8AC3E}">
        <p14:creationId xmlns:p14="http://schemas.microsoft.com/office/powerpoint/2010/main" val="9262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E5DD-E58C-4D7E-9500-182B4413E464}"/>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7FF8B1FB-0714-401E-9CB9-648D73004056}"/>
              </a:ext>
            </a:extLst>
          </p:cNvPr>
          <p:cNvSpPr>
            <a:spLocks noGrp="1"/>
          </p:cNvSpPr>
          <p:nvPr>
            <p:ph type="dt" sz="half" idx="10"/>
          </p:nvPr>
        </p:nvSpPr>
        <p:spPr/>
        <p:txBody>
          <a:bodyPr/>
          <a:lstStyle/>
          <a:p>
            <a:fld id="{66F01AFA-43B9-4269-AD10-404FDAFE08B6}" type="datetimeFigureOut">
              <a:rPr lang="fr-FR" smtClean="0"/>
              <a:t>11/11/2025</a:t>
            </a:fld>
            <a:endParaRPr lang="fr-FR"/>
          </a:p>
        </p:txBody>
      </p:sp>
      <p:sp>
        <p:nvSpPr>
          <p:cNvPr id="4" name="Footer Placeholder 3">
            <a:extLst>
              <a:ext uri="{FF2B5EF4-FFF2-40B4-BE49-F238E27FC236}">
                <a16:creationId xmlns:a16="http://schemas.microsoft.com/office/drawing/2014/main" id="{4C2DA492-DE51-4C8E-9363-4617C5EE75DB}"/>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3776384-7E1A-40CC-8FD3-53873F69A574}"/>
              </a:ext>
            </a:extLst>
          </p:cNvPr>
          <p:cNvSpPr>
            <a:spLocks noGrp="1"/>
          </p:cNvSpPr>
          <p:nvPr>
            <p:ph type="sldNum" sz="quarter" idx="12"/>
          </p:nvPr>
        </p:nvSpPr>
        <p:spPr/>
        <p:txBody>
          <a:bodyPr/>
          <a:lstStyle/>
          <a:p>
            <a:fld id="{C36C8F79-30BE-4F00-B359-6BABEB8B4E98}" type="slidenum">
              <a:rPr lang="fr-FR" smtClean="0"/>
              <a:t>‹#›</a:t>
            </a:fld>
            <a:endParaRPr lang="fr-FR"/>
          </a:p>
        </p:txBody>
      </p:sp>
    </p:spTree>
    <p:extLst>
      <p:ext uri="{BB962C8B-B14F-4D97-AF65-F5344CB8AC3E}">
        <p14:creationId xmlns:p14="http://schemas.microsoft.com/office/powerpoint/2010/main" val="3031416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E59CD8-BE50-4CDE-B2FF-6646BFF14FBA}"/>
              </a:ext>
            </a:extLst>
          </p:cNvPr>
          <p:cNvSpPr>
            <a:spLocks noGrp="1"/>
          </p:cNvSpPr>
          <p:nvPr>
            <p:ph type="dt" sz="half" idx="10"/>
          </p:nvPr>
        </p:nvSpPr>
        <p:spPr/>
        <p:txBody>
          <a:bodyPr/>
          <a:lstStyle/>
          <a:p>
            <a:fld id="{66F01AFA-43B9-4269-AD10-404FDAFE08B6}" type="datetimeFigureOut">
              <a:rPr lang="fr-FR" smtClean="0"/>
              <a:t>11/11/2025</a:t>
            </a:fld>
            <a:endParaRPr lang="fr-FR"/>
          </a:p>
        </p:txBody>
      </p:sp>
      <p:sp>
        <p:nvSpPr>
          <p:cNvPr id="3" name="Footer Placeholder 2">
            <a:extLst>
              <a:ext uri="{FF2B5EF4-FFF2-40B4-BE49-F238E27FC236}">
                <a16:creationId xmlns:a16="http://schemas.microsoft.com/office/drawing/2014/main" id="{289685DD-C1E5-476D-ABFD-3C5F5580672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8F1F9F43-5088-49CD-92A7-90A88E3F7393}"/>
              </a:ext>
            </a:extLst>
          </p:cNvPr>
          <p:cNvSpPr>
            <a:spLocks noGrp="1"/>
          </p:cNvSpPr>
          <p:nvPr>
            <p:ph type="sldNum" sz="quarter" idx="12"/>
          </p:nvPr>
        </p:nvSpPr>
        <p:spPr/>
        <p:txBody>
          <a:bodyPr/>
          <a:lstStyle/>
          <a:p>
            <a:fld id="{C36C8F79-30BE-4F00-B359-6BABEB8B4E98}" type="slidenum">
              <a:rPr lang="fr-FR" smtClean="0"/>
              <a:t>‹#›</a:t>
            </a:fld>
            <a:endParaRPr lang="fr-FR"/>
          </a:p>
        </p:txBody>
      </p:sp>
    </p:spTree>
    <p:extLst>
      <p:ext uri="{BB962C8B-B14F-4D97-AF65-F5344CB8AC3E}">
        <p14:creationId xmlns:p14="http://schemas.microsoft.com/office/powerpoint/2010/main" val="348345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0D9A-CECB-4B8C-9D87-8A42BD3EF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8D0671CE-3C55-45E7-97BA-5D17B0707C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81A5983F-A877-494F-8C28-9D644FC21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A14CB-0CB8-4BC7-8314-C6265C417FC2}"/>
              </a:ext>
            </a:extLst>
          </p:cNvPr>
          <p:cNvSpPr>
            <a:spLocks noGrp="1"/>
          </p:cNvSpPr>
          <p:nvPr>
            <p:ph type="dt" sz="half" idx="10"/>
          </p:nvPr>
        </p:nvSpPr>
        <p:spPr/>
        <p:txBody>
          <a:bodyPr/>
          <a:lstStyle/>
          <a:p>
            <a:fld id="{66F01AFA-43B9-4269-AD10-404FDAFE08B6}" type="datetimeFigureOut">
              <a:rPr lang="fr-FR" smtClean="0"/>
              <a:t>11/11/2025</a:t>
            </a:fld>
            <a:endParaRPr lang="fr-FR"/>
          </a:p>
        </p:txBody>
      </p:sp>
      <p:sp>
        <p:nvSpPr>
          <p:cNvPr id="6" name="Footer Placeholder 5">
            <a:extLst>
              <a:ext uri="{FF2B5EF4-FFF2-40B4-BE49-F238E27FC236}">
                <a16:creationId xmlns:a16="http://schemas.microsoft.com/office/drawing/2014/main" id="{8045AC61-E358-4134-B7C2-06E5BED48E1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4E47255-7C6E-40DC-8D4D-379BF8EF42D0}"/>
              </a:ext>
            </a:extLst>
          </p:cNvPr>
          <p:cNvSpPr>
            <a:spLocks noGrp="1"/>
          </p:cNvSpPr>
          <p:nvPr>
            <p:ph type="sldNum" sz="quarter" idx="12"/>
          </p:nvPr>
        </p:nvSpPr>
        <p:spPr/>
        <p:txBody>
          <a:bodyPr/>
          <a:lstStyle/>
          <a:p>
            <a:fld id="{C36C8F79-30BE-4F00-B359-6BABEB8B4E98}" type="slidenum">
              <a:rPr lang="fr-FR" smtClean="0"/>
              <a:t>‹#›</a:t>
            </a:fld>
            <a:endParaRPr lang="fr-FR"/>
          </a:p>
        </p:txBody>
      </p:sp>
    </p:spTree>
    <p:extLst>
      <p:ext uri="{BB962C8B-B14F-4D97-AF65-F5344CB8AC3E}">
        <p14:creationId xmlns:p14="http://schemas.microsoft.com/office/powerpoint/2010/main" val="2891098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B874-C2B9-4EB8-88FD-D13C015E52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21C16801-76E1-4144-8D32-B4A0CB1442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3842A258-39F9-433F-89AF-E3AD318CD8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2D3239-89A9-4CE5-A6AE-AEE5EA889058}"/>
              </a:ext>
            </a:extLst>
          </p:cNvPr>
          <p:cNvSpPr>
            <a:spLocks noGrp="1"/>
          </p:cNvSpPr>
          <p:nvPr>
            <p:ph type="dt" sz="half" idx="10"/>
          </p:nvPr>
        </p:nvSpPr>
        <p:spPr/>
        <p:txBody>
          <a:bodyPr/>
          <a:lstStyle/>
          <a:p>
            <a:fld id="{66F01AFA-43B9-4269-AD10-404FDAFE08B6}" type="datetimeFigureOut">
              <a:rPr lang="fr-FR" smtClean="0"/>
              <a:t>11/11/2025</a:t>
            </a:fld>
            <a:endParaRPr lang="fr-FR"/>
          </a:p>
        </p:txBody>
      </p:sp>
      <p:sp>
        <p:nvSpPr>
          <p:cNvPr id="6" name="Footer Placeholder 5">
            <a:extLst>
              <a:ext uri="{FF2B5EF4-FFF2-40B4-BE49-F238E27FC236}">
                <a16:creationId xmlns:a16="http://schemas.microsoft.com/office/drawing/2014/main" id="{8D966DDC-4C58-4491-8B5E-035596AA273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1FC5A17-B192-4F73-8EDF-9C086D14A4B9}"/>
              </a:ext>
            </a:extLst>
          </p:cNvPr>
          <p:cNvSpPr>
            <a:spLocks noGrp="1"/>
          </p:cNvSpPr>
          <p:nvPr>
            <p:ph type="sldNum" sz="quarter" idx="12"/>
          </p:nvPr>
        </p:nvSpPr>
        <p:spPr/>
        <p:txBody>
          <a:bodyPr/>
          <a:lstStyle/>
          <a:p>
            <a:fld id="{C36C8F79-30BE-4F00-B359-6BABEB8B4E98}" type="slidenum">
              <a:rPr lang="fr-FR" smtClean="0"/>
              <a:t>‹#›</a:t>
            </a:fld>
            <a:endParaRPr lang="fr-FR"/>
          </a:p>
        </p:txBody>
      </p:sp>
    </p:spTree>
    <p:extLst>
      <p:ext uri="{BB962C8B-B14F-4D97-AF65-F5344CB8AC3E}">
        <p14:creationId xmlns:p14="http://schemas.microsoft.com/office/powerpoint/2010/main" val="732871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6417FB-D875-4A0D-9A94-FEF500D7AB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F9C9CC4A-1D4D-418C-9B93-B29320BFA0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58A4357-9452-4345-8F0B-7255E41BCE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01AFA-43B9-4269-AD10-404FDAFE08B6}" type="datetimeFigureOut">
              <a:rPr lang="fr-FR" smtClean="0"/>
              <a:t>11/11/2025</a:t>
            </a:fld>
            <a:endParaRPr lang="fr-FR"/>
          </a:p>
        </p:txBody>
      </p:sp>
      <p:sp>
        <p:nvSpPr>
          <p:cNvPr id="5" name="Footer Placeholder 4">
            <a:extLst>
              <a:ext uri="{FF2B5EF4-FFF2-40B4-BE49-F238E27FC236}">
                <a16:creationId xmlns:a16="http://schemas.microsoft.com/office/drawing/2014/main" id="{46D65964-6955-43E3-9015-E322D8EF0E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1DCAFF35-08C6-40A6-8FC1-A7547BE29F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C8F79-30BE-4F00-B359-6BABEB8B4E98}" type="slidenum">
              <a:rPr lang="fr-FR" smtClean="0"/>
              <a:t>‹#›</a:t>
            </a:fld>
            <a:endParaRPr lang="fr-FR"/>
          </a:p>
        </p:txBody>
      </p:sp>
    </p:spTree>
    <p:extLst>
      <p:ext uri="{BB962C8B-B14F-4D97-AF65-F5344CB8AC3E}">
        <p14:creationId xmlns:p14="http://schemas.microsoft.com/office/powerpoint/2010/main" val="1097122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3.png"/><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18.png"/><Relationship Id="rId4"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hyperlink" Target="https://www.artstation.com/seventeenth" TargetMode="External"/><Relationship Id="rId2" Type="http://schemas.openxmlformats.org/officeDocument/2006/relationships/image" Target="../media/image75.jp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huggingface.co/learn/llm-course/chapter3/2"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magazine.sebastianraschka.com/p/using-and-finetuning-pretrained-transformers"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arxiv.org/pdf/1810.04805.pdf"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arxiv.org/pdf/1907.11692.pdf" TargetMode="External"/><Relationship Id="rId5"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anyscale.com/blog/population-based-bandits"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towardsdatascience.com/gridsearch-vs-randomizedsearch-vs-bayesiansearch-cfa76de27c6b"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hyperlink" Target="https://arxiv.org/abs/1711.09846v2"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hyperlink" Target="https://arxiv.org/abs/1711.09846v2" TargetMode="External"/><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6.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7.png"/><Relationship Id="rId7" Type="http://schemas.openxmlformats.org/officeDocument/2006/relationships/hyperlink" Target="https://arxiv.org/abs/1711.09846v2"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hyperlink" Target="https://arxiv.org/pdf/2002.02518.pdf" TargetMode="External"/><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hyperlink" Target="https://arxiv.org/pdf/2002.02518.pdf" TargetMode="External"/><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hyperlink" Target="https://www.anyscale.com/blog/population-based-bandit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andb.ai/home"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0.jpe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0.jpe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0.jpe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0.jpe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0.jpe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arxiv.org/abs/1909.10351"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arxiv.org/abs/1909.10351"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7.png"/><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arxiv.org/abs/1909.10351"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huggingface.co/models" TargetMode="Externa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arxiv.org/abs/1909.10351"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arxiv.org/abs/1909.10351"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6.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arxiv.org/abs/1909.10351"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arxiv.org/abs/1909.10351"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medium.com/dair-ai/tinybert-size-does-matter-but-how-you-train-it-can-be-more-important-a5834831fa7d"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www.sciencedirect.com/science/article/pii/S2666827024000811"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huggingface.co/blog/merve/quantization"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huggingface.co/blog/merve/quantization"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huggingface.co/blog/merve/quantization"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huggingface.co/blog/merve/quantization"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arxiv.org/pdf/2210.17323.pdf"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17.png"/><Relationship Id="rId7" Type="http://schemas.openxmlformats.org/officeDocument/2006/relationships/image" Target="../media/image44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arxiv.org/pdf/2210.17323.pdf"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lilianweng.github.io/posts/2023-01-10-inference-optimization/"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lilianweng.github.io/posts/2023-01-10-inference-optimization/"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lilianweng.github.io/posts/2023-01-10-inference-optimization/"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lilianweng.github.io/posts/2023-01-10-inference-optimization/"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huggingface.co/blog/merve/quantization"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huggingface.co/blog/merve/quantization"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jalammar.github.io/illustrated-transformer/"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7.png"/><Relationship Id="rId7" Type="http://schemas.openxmlformats.org/officeDocument/2006/relationships/hyperlink" Target="https://journals.plos.org/plosone/article?id=10.1371/journal.pone.0130140"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lena-voita.github.io/posts/acl19_heads.html"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7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7.png"/><Relationship Id="rId7" Type="http://schemas.openxmlformats.org/officeDocument/2006/relationships/hyperlink" Target="https://journals.plos.org/plosone/article?id=10.1371/journal.pone.0130140"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lena-voita.github.io/posts/acl19_heads.html"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73.xml.rels><?xml version="1.0" encoding="UTF-8" standalone="yes"?>
<Relationships xmlns="http://schemas.openxmlformats.org/package/2006/relationships"><Relationship Id="rId8" Type="http://schemas.openxmlformats.org/officeDocument/2006/relationships/hyperlink" Target="https://journals.plos.org/plosone/article?id=10.1371/journal.pone.0130140" TargetMode="External"/><Relationship Id="rId3" Type="http://schemas.openxmlformats.org/officeDocument/2006/relationships/image" Target="../media/image12.png"/><Relationship Id="rId7" Type="http://schemas.openxmlformats.org/officeDocument/2006/relationships/hyperlink" Target="https://lena-voita.github.io/posts/acl19_heads.html" TargetMode="Externa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17.png"/></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lena-voita.github.io/posts/acl19_heads.html"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lilianweng.github.io/posts/2023-01-10-inference-optimization/#sparsity"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arxiv.org/pdf/1902.09574.pdf"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png"/><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els-rd.github.io/transformer-deploy/onnx_conver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png"/><Relationship Id="rId4" Type="http://schemas.openxmlformats.org/officeDocument/2006/relationships/image" Target="../media/image18.png"/></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png"/><Relationship Id="rId4" Type="http://schemas.openxmlformats.org/officeDocument/2006/relationships/image" Target="../media/image18.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8.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70.png"/><Relationship Id="rId3" Type="http://schemas.openxmlformats.org/officeDocument/2006/relationships/image" Target="../media/image18.png"/><Relationship Id="rId7" Type="http://schemas.openxmlformats.org/officeDocument/2006/relationships/image" Target="../media/image510.png"/><Relationship Id="rId12" Type="http://schemas.openxmlformats.org/officeDocument/2006/relationships/image" Target="../media/image56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medium.com/huggingface/benchmarking-transformers-pytorch-and-tensorflow-e2917fb891c2" TargetMode="External"/><Relationship Id="rId11" Type="http://schemas.openxmlformats.org/officeDocument/2006/relationships/image" Target="../media/image551.png"/><Relationship Id="rId5" Type="http://schemas.openxmlformats.org/officeDocument/2006/relationships/image" Target="../media/image61.png"/><Relationship Id="rId10" Type="http://schemas.openxmlformats.org/officeDocument/2006/relationships/image" Target="../media/image540.png"/><Relationship Id="rId4" Type="http://schemas.openxmlformats.org/officeDocument/2006/relationships/image" Target="../media/image6.png"/><Relationship Id="rId9" Type="http://schemas.openxmlformats.org/officeDocument/2006/relationships/image" Target="../media/image530.png"/></Relationships>
</file>

<file path=ppt/slides/_rels/slide86.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17.png"/><Relationship Id="rId7" Type="http://schemas.openxmlformats.org/officeDocument/2006/relationships/image" Target="../media/image6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aws.amazon.com/ec2/instance-types/g4/" TargetMode="External"/><Relationship Id="rId5"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hyperlink" Target="https://www.nvidia.com/content/dam/en-zz/Solutions/Data-Center/tesla-t4/t4-tensor-core-datasheet-951643.pdf"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8.png"/></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towardsdatascience.com/step-by-step-approach-to-build-your-machine-learning-api-using-fast-api-21bd32f2bbdb"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jalammar.github.io/illustrated-ber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iki.lfaidata.foundation/download/attachments/22249690/2.3%202020_Apr_ONNX%20MEETUP_ORT%20breakthrough%20optimizations%20for%20transformer%20inference%20on%20GPU%20and%20CPU.pdf?version=1&amp;modificationDate=1586564917000&amp;api=v2"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png"/><Relationship Id="rId4" Type="http://schemas.openxmlformats.org/officeDocument/2006/relationships/image" Target="../media/image18.png"/></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huggingface.co/blog/optimize-llm"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png"/><Relationship Id="rId4" Type="http://schemas.openxmlformats.org/officeDocument/2006/relationships/image" Target="../media/image18.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7.png"/><Relationship Id="rId7" Type="http://schemas.openxmlformats.org/officeDocument/2006/relationships/image" Target="../media/image6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69.png"/></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github.com/huggingface/text-generation-inference"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png"/><Relationship Id="rId4" Type="http://schemas.openxmlformats.org/officeDocument/2006/relationships/image" Target="../media/image18.png"/></Relationships>
</file>

<file path=ppt/slides/_rels/slide9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7.png"/><Relationship Id="rId7" Type="http://schemas.openxmlformats.org/officeDocument/2006/relationships/image" Target="../media/image7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vllm.ai/" TargetMode="External"/><Relationship Id="rId5" Type="http://schemas.openxmlformats.org/officeDocument/2006/relationships/image" Target="../media/image6.png"/><Relationship Id="rId4" Type="http://schemas.openxmlformats.org/officeDocument/2006/relationships/image" Target="../media/image18.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grass, outdoor&#10;&#10;Description automatically generated">
            <a:extLst>
              <a:ext uri="{FF2B5EF4-FFF2-40B4-BE49-F238E27FC236}">
                <a16:creationId xmlns:a16="http://schemas.microsoft.com/office/drawing/2014/main" id="{FE6EB8DD-D887-4889-BB50-2F7851A0B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12700"/>
            <a:ext cx="12192000" cy="68707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p:cNvSpPr txBox="1"/>
          <p:nvPr/>
        </p:nvSpPr>
        <p:spPr>
          <a:xfrm>
            <a:off x="4022725" y="5733144"/>
            <a:ext cx="4146550" cy="307777"/>
          </a:xfrm>
          <a:prstGeom prst="rect">
            <a:avLst/>
          </a:prstGeom>
          <a:noFill/>
        </p:spPr>
        <p:txBody>
          <a:bodyPr wrap="square" rtlCol="0">
            <a:spAutoFit/>
          </a:bodyPr>
          <a:lstStyle/>
          <a:p>
            <a:pPr algn="ctr"/>
            <a:r>
              <a:rPr lang="fr-FR" sz="1400" dirty="0">
                <a:solidFill>
                  <a:schemeClr val="bg1"/>
                </a:solidFill>
                <a:latin typeface="Ubisoft Sans" panose="02000504030000020004" pitchFamily="2" charset="-78"/>
                <a:cs typeface="Ubisoft Sans" panose="02000504030000020004" pitchFamily="2" charset="-78"/>
              </a:rPr>
              <a:t>Maxime Sazadaly</a:t>
            </a:r>
          </a:p>
        </p:txBody>
      </p:sp>
      <p:pic>
        <p:nvPicPr>
          <p:cNvPr id="11"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30B4720-FCA0-455C-B6EC-AB15E22E03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grpSp>
        <p:nvGrpSpPr>
          <p:cNvPr id="2" name="Group 1">
            <a:extLst>
              <a:ext uri="{FF2B5EF4-FFF2-40B4-BE49-F238E27FC236}">
                <a16:creationId xmlns:a16="http://schemas.microsoft.com/office/drawing/2014/main" id="{CBA2CA9C-3A7A-4E9D-AAA4-C391DBD3B44D}"/>
              </a:ext>
            </a:extLst>
          </p:cNvPr>
          <p:cNvGrpSpPr/>
          <p:nvPr/>
        </p:nvGrpSpPr>
        <p:grpSpPr>
          <a:xfrm>
            <a:off x="2116822" y="2954545"/>
            <a:ext cx="7958356" cy="948910"/>
            <a:chOff x="2116822" y="3136613"/>
            <a:chExt cx="7958356" cy="948910"/>
          </a:xfrm>
        </p:grpSpPr>
        <p:sp>
          <p:nvSpPr>
            <p:cNvPr id="6" name="TextBox 5"/>
            <p:cNvSpPr txBox="1"/>
            <p:nvPr/>
          </p:nvSpPr>
          <p:spPr>
            <a:xfrm>
              <a:off x="2116822" y="3746969"/>
              <a:ext cx="7958356" cy="338554"/>
            </a:xfrm>
            <a:prstGeom prst="rect">
              <a:avLst/>
            </a:prstGeom>
            <a:noFill/>
          </p:spPr>
          <p:txBody>
            <a:bodyPr wrap="square" rtlCol="0">
              <a:spAutoFit/>
            </a:bodyPr>
            <a:lstStyle/>
            <a:p>
              <a:pPr algn="ctr"/>
              <a:r>
                <a:rPr lang="fr-FR" sz="1600" i="1" dirty="0">
                  <a:solidFill>
                    <a:schemeClr val="bg1"/>
                  </a:solidFill>
                  <a:latin typeface="Ubisoft Sans" panose="02000504030000020004" pitchFamily="2" charset="-78"/>
                  <a:cs typeface="Ubisoft Sans" panose="02000504030000020004" pitchFamily="2" charset="-78"/>
                </a:rPr>
                <a:t>An introduction to the fine-tuning and </a:t>
              </a:r>
              <a:r>
                <a:rPr lang="en-GB" sz="1600" i="1" dirty="0">
                  <a:solidFill>
                    <a:schemeClr val="bg1"/>
                  </a:solidFill>
                  <a:latin typeface="Ubisoft Sans" panose="02000504030000020004" pitchFamily="2" charset="-78"/>
                  <a:cs typeface="Ubisoft Sans" panose="02000504030000020004" pitchFamily="2" charset="-78"/>
                </a:rPr>
                <a:t>deployment</a:t>
              </a:r>
              <a:r>
                <a:rPr lang="fr-FR" sz="1600" i="1" dirty="0">
                  <a:solidFill>
                    <a:schemeClr val="bg1"/>
                  </a:solidFill>
                  <a:latin typeface="Ubisoft Sans" panose="02000504030000020004" pitchFamily="2" charset="-78"/>
                  <a:cs typeface="Ubisoft Sans" panose="02000504030000020004" pitchFamily="2" charset="-78"/>
                </a:rPr>
                <a:t> of </a:t>
              </a:r>
              <a:r>
                <a:rPr lang="en-GB" sz="1600" i="1" dirty="0">
                  <a:solidFill>
                    <a:schemeClr val="bg1"/>
                  </a:solidFill>
                  <a:latin typeface="Ubisoft Sans" panose="02000504030000020004" pitchFamily="2" charset="-78"/>
                  <a:cs typeface="Ubisoft Sans" panose="02000504030000020004" pitchFamily="2" charset="-78"/>
                </a:rPr>
                <a:t>language</a:t>
              </a:r>
              <a:r>
                <a:rPr lang="fr-FR" sz="1600" i="1" dirty="0">
                  <a:solidFill>
                    <a:schemeClr val="bg1"/>
                  </a:solidFill>
                  <a:latin typeface="Ubisoft Sans" panose="02000504030000020004" pitchFamily="2" charset="-78"/>
                  <a:cs typeface="Ubisoft Sans" panose="02000504030000020004" pitchFamily="2" charset="-78"/>
                </a:rPr>
                <a:t> </a:t>
              </a:r>
              <a:r>
                <a:rPr lang="fr-FR" sz="1600" i="1" dirty="0" err="1">
                  <a:solidFill>
                    <a:schemeClr val="bg1"/>
                  </a:solidFill>
                  <a:latin typeface="Ubisoft Sans" panose="02000504030000020004" pitchFamily="2" charset="-78"/>
                  <a:cs typeface="Ubisoft Sans" panose="02000504030000020004" pitchFamily="2" charset="-78"/>
                </a:rPr>
                <a:t>models</a:t>
              </a:r>
              <a:endParaRPr lang="fr-FR" sz="1600" i="1" dirty="0">
                <a:solidFill>
                  <a:schemeClr val="bg1"/>
                </a:solidFill>
                <a:latin typeface="Ubisoft Sans" panose="02000504030000020004" pitchFamily="2" charset="-78"/>
                <a:cs typeface="Ubisoft Sans" panose="02000504030000020004" pitchFamily="2" charset="-78"/>
              </a:endParaRPr>
            </a:p>
          </p:txBody>
        </p:sp>
        <p:sp>
          <p:nvSpPr>
            <p:cNvPr id="15" name="TextBox 14">
              <a:extLst>
                <a:ext uri="{FF2B5EF4-FFF2-40B4-BE49-F238E27FC236}">
                  <a16:creationId xmlns:a16="http://schemas.microsoft.com/office/drawing/2014/main" id="{F37DBAC7-46D8-440C-A8E3-BEEBF77B07F8}"/>
                </a:ext>
              </a:extLst>
            </p:cNvPr>
            <p:cNvSpPr txBox="1"/>
            <p:nvPr/>
          </p:nvSpPr>
          <p:spPr>
            <a:xfrm>
              <a:off x="2116822" y="3136613"/>
              <a:ext cx="7958356" cy="584775"/>
            </a:xfrm>
            <a:prstGeom prst="rect">
              <a:avLst/>
            </a:prstGeom>
            <a:noFill/>
          </p:spPr>
          <p:txBody>
            <a:bodyPr wrap="square" rtlCol="0">
              <a:spAutoFit/>
            </a:bodyPr>
            <a:lstStyle/>
            <a:p>
              <a:pPr algn="ctr"/>
              <a:r>
                <a:rPr lang="fr-FR" sz="3200" b="1" dirty="0">
                  <a:solidFill>
                    <a:schemeClr val="bg1"/>
                  </a:solidFill>
                  <a:latin typeface="Ubisoft Sans" panose="02000504030000020004" pitchFamily="2" charset="-78"/>
                  <a:cs typeface="Ubisoft Sans" panose="02000504030000020004" pitchFamily="2" charset="-78"/>
                </a:rPr>
                <a:t>LANGUAGE MODELS OPS</a:t>
              </a:r>
            </a:p>
          </p:txBody>
        </p:sp>
      </p:grpSp>
    </p:spTree>
    <p:extLst>
      <p:ext uri="{BB962C8B-B14F-4D97-AF65-F5344CB8AC3E}">
        <p14:creationId xmlns:p14="http://schemas.microsoft.com/office/powerpoint/2010/main" val="1140522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FINETUNING 101</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FBA3DC1-46E7-4877-B17E-3D4A4C960B73}"/>
              </a:ext>
            </a:extLst>
          </p:cNvPr>
          <p:cNvSpPr/>
          <p:nvPr/>
        </p:nvSpPr>
        <p:spPr>
          <a:xfrm>
            <a:off x="458036" y="2507917"/>
            <a:ext cx="1823392" cy="369332"/>
          </a:xfrm>
          <a:prstGeom prst="rect">
            <a:avLst/>
          </a:prstGeom>
        </p:spPr>
        <p:txBody>
          <a:bodyPr wrap="square">
            <a:spAutoFit/>
          </a:bodyPr>
          <a:lstStyle/>
          <a:p>
            <a:pPr algn="ctr"/>
            <a:r>
              <a:rPr lang="fr-FR" dirty="0" err="1">
                <a:latin typeface="Ubisoft Sans" panose="02000504030000020004" pitchFamily="2" charset="-78"/>
                <a:cs typeface="Ubisoft Sans" panose="02000504030000020004" pitchFamily="2" charset="-78"/>
              </a:rPr>
              <a:t>Still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easy</a:t>
            </a:r>
            <a:r>
              <a:rPr lang="fr-FR" dirty="0">
                <a:latin typeface="Ubisoft Sans" panose="02000504030000020004" pitchFamily="2" charset="-78"/>
                <a:cs typeface="Ubisoft Sans" panose="02000504030000020004" pitchFamily="2" charset="-78"/>
              </a:rPr>
              <a:t>, right?</a:t>
            </a:r>
          </a:p>
        </p:txBody>
      </p:sp>
      <p:pic>
        <p:nvPicPr>
          <p:cNvPr id="5" name="Picture 4" descr="Text&#10;&#10;Description automatically generated">
            <a:extLst>
              <a:ext uri="{FF2B5EF4-FFF2-40B4-BE49-F238E27FC236}">
                <a16:creationId xmlns:a16="http://schemas.microsoft.com/office/drawing/2014/main" id="{75651A3C-D4F8-4CE1-8D5F-BCFBE544DB19}"/>
              </a:ext>
            </a:extLst>
          </p:cNvPr>
          <p:cNvPicPr>
            <a:picLocks noChangeAspect="1"/>
          </p:cNvPicPr>
          <p:nvPr/>
        </p:nvPicPr>
        <p:blipFill rotWithShape="1">
          <a:blip r:embed="rId6">
            <a:extLst>
              <a:ext uri="{28A0092B-C50C-407E-A947-70E740481C1C}">
                <a14:useLocalDpi xmlns:a14="http://schemas.microsoft.com/office/drawing/2010/main" val="0"/>
              </a:ext>
            </a:extLst>
          </a:blip>
          <a:srcRect b="6789"/>
          <a:stretch/>
        </p:blipFill>
        <p:spPr>
          <a:xfrm>
            <a:off x="2686804" y="1519962"/>
            <a:ext cx="6826312" cy="4697170"/>
          </a:xfrm>
          <a:prstGeom prst="rect">
            <a:avLst/>
          </a:prstGeom>
        </p:spPr>
      </p:pic>
      <p:grpSp>
        <p:nvGrpSpPr>
          <p:cNvPr id="9" name="Group 8">
            <a:extLst>
              <a:ext uri="{FF2B5EF4-FFF2-40B4-BE49-F238E27FC236}">
                <a16:creationId xmlns:a16="http://schemas.microsoft.com/office/drawing/2014/main" id="{6470035D-9791-4A49-BEE5-3048FCD7638E}"/>
              </a:ext>
            </a:extLst>
          </p:cNvPr>
          <p:cNvGrpSpPr/>
          <p:nvPr/>
        </p:nvGrpSpPr>
        <p:grpSpPr>
          <a:xfrm>
            <a:off x="458036" y="3959333"/>
            <a:ext cx="2089331" cy="646331"/>
            <a:chOff x="458036" y="3959333"/>
            <a:chExt cx="2089331" cy="646331"/>
          </a:xfrm>
        </p:grpSpPr>
        <p:cxnSp>
          <p:nvCxnSpPr>
            <p:cNvPr id="7" name="Straight Arrow Connector 6">
              <a:extLst>
                <a:ext uri="{FF2B5EF4-FFF2-40B4-BE49-F238E27FC236}">
                  <a16:creationId xmlns:a16="http://schemas.microsoft.com/office/drawing/2014/main" id="{C58C1646-98E9-4147-BD82-E019F81C70E0}"/>
                </a:ext>
              </a:extLst>
            </p:cNvPr>
            <p:cNvCxnSpPr>
              <a:cxnSpLocks/>
            </p:cNvCxnSpPr>
            <p:nvPr/>
          </p:nvCxnSpPr>
          <p:spPr>
            <a:xfrm>
              <a:off x="2281428" y="4420998"/>
              <a:ext cx="2659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F79E561-2FCB-4019-9B27-D9B643898875}"/>
                </a:ext>
              </a:extLst>
            </p:cNvPr>
            <p:cNvSpPr/>
            <p:nvPr/>
          </p:nvSpPr>
          <p:spPr>
            <a:xfrm>
              <a:off x="458036" y="3959333"/>
              <a:ext cx="1823392" cy="646331"/>
            </a:xfrm>
            <a:prstGeom prst="rect">
              <a:avLst/>
            </a:prstGeom>
          </p:spPr>
          <p:txBody>
            <a:bodyPr wrap="square">
              <a:spAutoFit/>
            </a:bodyPr>
            <a:lstStyle/>
            <a:p>
              <a:pPr algn="ctr"/>
              <a:r>
                <a:rPr lang="fr-FR" dirty="0" err="1">
                  <a:latin typeface="Ubisoft Sans" panose="02000504030000020004" pitchFamily="2" charset="-78"/>
                  <a:cs typeface="Ubisoft Sans" panose="02000504030000020004" pitchFamily="2" charset="-78"/>
                </a:rPr>
                <a:t>Similar</a:t>
              </a:r>
              <a:r>
                <a:rPr lang="fr-FR" dirty="0">
                  <a:latin typeface="Ubisoft Sans" panose="02000504030000020004" pitchFamily="2" charset="-78"/>
                  <a:cs typeface="Ubisoft Sans" panose="02000504030000020004" pitchFamily="2" charset="-78"/>
                </a:rPr>
                <a:t> interface to </a:t>
              </a:r>
              <a:r>
                <a:rPr lang="fr-FR" dirty="0" err="1">
                  <a:latin typeface="Ubisoft Sans" panose="02000504030000020004" pitchFamily="2" charset="-78"/>
                  <a:cs typeface="Ubisoft Sans" panose="02000504030000020004" pitchFamily="2" charset="-78"/>
                </a:rPr>
                <a:t>sklearn</a:t>
              </a:r>
              <a:endParaRPr lang="fr-FR" dirty="0">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97905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77657-9C2B-7668-28DA-5ABD741A4165}"/>
            </a:ext>
          </a:extLst>
        </p:cNvPr>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3D636B52-B61E-0B64-C119-A5E1BB97F3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74A3EF4-1068-8F89-4730-E5F718278206}"/>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CE30528-4582-B56D-8A3C-6CC300AA210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TIME PER OUTPUT TOKEN (TPOT)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D19F4677-CCEC-CE68-DD7C-1AFA77DA5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3F597ED1-5E40-7425-5DB9-1444ECF3A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CC32AAB7-1047-AF39-FC2D-C83CE24E1140}"/>
              </a:ext>
            </a:extLst>
          </p:cNvPr>
          <p:cNvPicPr>
            <a:picLocks noChangeAspect="1"/>
          </p:cNvPicPr>
          <p:nvPr/>
        </p:nvPicPr>
        <p:blipFill>
          <a:blip r:embed="rId5"/>
          <a:srcRect l="11844"/>
          <a:stretch>
            <a:fillRect/>
          </a:stretch>
        </p:blipFill>
        <p:spPr>
          <a:xfrm>
            <a:off x="5961050" y="2270934"/>
            <a:ext cx="6230950" cy="3292248"/>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AFE4C57-304E-DF28-0C05-E0BFFA5D21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sp>
        <p:nvSpPr>
          <p:cNvPr id="2" name="TextBox 1">
            <a:extLst>
              <a:ext uri="{FF2B5EF4-FFF2-40B4-BE49-F238E27FC236}">
                <a16:creationId xmlns:a16="http://schemas.microsoft.com/office/drawing/2014/main" id="{0482C7C6-B5EA-055B-5B7E-842E0DE434F9}"/>
              </a:ext>
            </a:extLst>
          </p:cNvPr>
          <p:cNvSpPr txBox="1"/>
          <p:nvPr/>
        </p:nvSpPr>
        <p:spPr>
          <a:xfrm>
            <a:off x="230343" y="3455393"/>
            <a:ext cx="5605063" cy="923330"/>
          </a:xfrm>
          <a:prstGeom prst="rect">
            <a:avLst/>
          </a:prstGeom>
          <a:noFill/>
        </p:spPr>
        <p:txBody>
          <a:bodyPr wrap="square">
            <a:spAutoFit/>
          </a:bodyPr>
          <a:lstStyle/>
          <a:p>
            <a:pPr algn="just"/>
            <a:r>
              <a:rPr lang="en-US" dirty="0"/>
              <a:t>Time Per Output Token (TPOT), also known as Inter-Token Latency, represents the average time the model takes to generate each token in the output sequence.</a:t>
            </a:r>
            <a:endParaRPr lang="fr-FR" dirty="0">
              <a:cs typeface="Ubisoft Sans" panose="02000504030000020004"/>
            </a:endParaRPr>
          </a:p>
        </p:txBody>
      </p:sp>
    </p:spTree>
    <p:extLst>
      <p:ext uri="{BB962C8B-B14F-4D97-AF65-F5344CB8AC3E}">
        <p14:creationId xmlns:p14="http://schemas.microsoft.com/office/powerpoint/2010/main" val="30527958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78E3E-C269-09E8-AF7D-139CF82B918C}"/>
            </a:ext>
          </a:extLst>
        </p:cNvPr>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1FD37549-5D93-4676-A37A-B445EC0C95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FA87F05-2E9D-4B98-B37E-2F91261BA9EE}"/>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CE3EFAB6-B315-A4C7-DE77-8FFCE2490FF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END TO END LATENCY</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BC5CB93C-93A6-396A-05F2-7A000C7E5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C40DB4FE-A049-5D87-C96E-F5EED4211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hape&#10;&#10;Description automatically generated with medium confidence">
            <a:extLst>
              <a:ext uri="{FF2B5EF4-FFF2-40B4-BE49-F238E27FC236}">
                <a16:creationId xmlns:a16="http://schemas.microsoft.com/office/drawing/2014/main" id="{A97F8379-1BE7-2D9B-112D-E1F1A7A47C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sp>
        <p:nvSpPr>
          <p:cNvPr id="2" name="TextBox 1">
            <a:extLst>
              <a:ext uri="{FF2B5EF4-FFF2-40B4-BE49-F238E27FC236}">
                <a16:creationId xmlns:a16="http://schemas.microsoft.com/office/drawing/2014/main" id="{BEB57E98-BDB2-4228-4F72-D5F84DA64284}"/>
              </a:ext>
            </a:extLst>
          </p:cNvPr>
          <p:cNvSpPr txBox="1"/>
          <p:nvPr/>
        </p:nvSpPr>
        <p:spPr>
          <a:xfrm>
            <a:off x="781696" y="2619982"/>
            <a:ext cx="10623793" cy="646331"/>
          </a:xfrm>
          <a:prstGeom prst="rect">
            <a:avLst/>
          </a:prstGeom>
          <a:noFill/>
        </p:spPr>
        <p:txBody>
          <a:bodyPr wrap="square">
            <a:spAutoFit/>
          </a:bodyPr>
          <a:lstStyle/>
          <a:p>
            <a:pPr algn="just"/>
            <a:r>
              <a:rPr lang="en-US" dirty="0"/>
              <a:t>End-to-end latency refers to the total time from when the LLM begins processing an input prompt to when it generates the end-of-speech token. It can be estimated using the following formula:</a:t>
            </a:r>
            <a:endParaRPr lang="fr-FR" dirty="0">
              <a:cs typeface="Ubisoft Sans" panose="02000504030000020004"/>
            </a:endParaRPr>
          </a:p>
        </p:txBody>
      </p:sp>
      <p:pic>
        <p:nvPicPr>
          <p:cNvPr id="6" name="Picture 5">
            <a:extLst>
              <a:ext uri="{FF2B5EF4-FFF2-40B4-BE49-F238E27FC236}">
                <a16:creationId xmlns:a16="http://schemas.microsoft.com/office/drawing/2014/main" id="{CA78B96B-7BB9-E70F-5909-14E56A2E7EEE}"/>
              </a:ext>
            </a:extLst>
          </p:cNvPr>
          <p:cNvPicPr>
            <a:picLocks noChangeAspect="1"/>
          </p:cNvPicPr>
          <p:nvPr/>
        </p:nvPicPr>
        <p:blipFill>
          <a:blip r:embed="rId6"/>
          <a:stretch>
            <a:fillRect/>
          </a:stretch>
        </p:blipFill>
        <p:spPr>
          <a:xfrm>
            <a:off x="2381844" y="4078145"/>
            <a:ext cx="7436232" cy="381020"/>
          </a:xfrm>
          <a:prstGeom prst="rect">
            <a:avLst/>
          </a:prstGeom>
        </p:spPr>
      </p:pic>
    </p:spTree>
    <p:extLst>
      <p:ext uri="{BB962C8B-B14F-4D97-AF65-F5344CB8AC3E}">
        <p14:creationId xmlns:p14="http://schemas.microsoft.com/office/powerpoint/2010/main" val="38512422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 snow, mountain, nature&#10;&#10;Description automatically generated">
            <a:extLst>
              <a:ext uri="{FF2B5EF4-FFF2-40B4-BE49-F238E27FC236}">
                <a16:creationId xmlns:a16="http://schemas.microsoft.com/office/drawing/2014/main" id="{7146D150-015D-4BB6-AB3F-E03CB874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p:cNvSpPr/>
          <p:nvPr/>
        </p:nvSpPr>
        <p:spPr>
          <a:xfrm>
            <a:off x="0" y="-1"/>
            <a:ext cx="12192000"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p:cNvSpPr txBox="1"/>
          <p:nvPr/>
        </p:nvSpPr>
        <p:spPr>
          <a:xfrm>
            <a:off x="2152650" y="3044280"/>
            <a:ext cx="7886700" cy="769441"/>
          </a:xfrm>
          <a:prstGeom prst="rect">
            <a:avLst/>
          </a:prstGeom>
          <a:noFill/>
        </p:spPr>
        <p:txBody>
          <a:bodyPr wrap="square" rtlCol="0">
            <a:spAutoFit/>
          </a:bodyPr>
          <a:lstStyle/>
          <a:p>
            <a:pPr algn="ctr"/>
            <a:r>
              <a:rPr lang="fr-FR" sz="4400" b="1" dirty="0">
                <a:solidFill>
                  <a:schemeClr val="bg1"/>
                </a:solidFill>
                <a:latin typeface="Ubisoft Sans" panose="02000504030000020004" pitchFamily="2" charset="-78"/>
                <a:cs typeface="Ubisoft Sans" panose="02000504030000020004" pitchFamily="2" charset="-78"/>
              </a:rPr>
              <a:t>THANK YOU!</a:t>
            </a:r>
          </a:p>
        </p:txBody>
      </p:sp>
      <p:sp>
        <p:nvSpPr>
          <p:cNvPr id="12" name="TextBox 11">
            <a:extLst>
              <a:ext uri="{FF2B5EF4-FFF2-40B4-BE49-F238E27FC236}">
                <a16:creationId xmlns:a16="http://schemas.microsoft.com/office/drawing/2014/main" id="{1A52E4ED-DC41-492F-ADEB-E66C7D5864AB}"/>
              </a:ext>
            </a:extLst>
          </p:cNvPr>
          <p:cNvSpPr txBox="1"/>
          <p:nvPr/>
        </p:nvSpPr>
        <p:spPr>
          <a:xfrm>
            <a:off x="4984459" y="5524083"/>
            <a:ext cx="2223082" cy="261610"/>
          </a:xfrm>
          <a:prstGeom prst="rect">
            <a:avLst/>
          </a:prstGeom>
          <a:noFill/>
        </p:spPr>
        <p:txBody>
          <a:bodyPr wrap="square">
            <a:spAutoFit/>
          </a:bodyPr>
          <a:lstStyle/>
          <a:p>
            <a:pPr algn="ctr"/>
            <a:r>
              <a:rPr lang="fr-FR" sz="1050" i="1" dirty="0">
                <a:solidFill>
                  <a:schemeClr val="bg1"/>
                </a:solidFill>
                <a:latin typeface="Ubisoft Sans" panose="02000504030000020004" pitchFamily="2" charset="-78"/>
                <a:cs typeface="Ubisoft Sans" panose="02000504030000020004" pitchFamily="2" charset="-78"/>
              </a:rPr>
              <a:t>Pictures </a:t>
            </a:r>
            <a:r>
              <a:rPr lang="fr-FR" sz="1050" i="1" dirty="0" err="1">
                <a:solidFill>
                  <a:schemeClr val="bg1"/>
                </a:solidFill>
                <a:latin typeface="Ubisoft Sans" panose="02000504030000020004" pitchFamily="2" charset="-78"/>
                <a:cs typeface="Ubisoft Sans" panose="02000504030000020004" pitchFamily="2" charset="-78"/>
              </a:rPr>
              <a:t>credit</a:t>
            </a:r>
            <a:r>
              <a:rPr lang="fr-FR" sz="1050" i="1" dirty="0">
                <a:solidFill>
                  <a:schemeClr val="bg1"/>
                </a:solidFill>
                <a:latin typeface="Ubisoft Sans" panose="02000504030000020004" pitchFamily="2" charset="-78"/>
                <a:cs typeface="Ubisoft Sans" panose="02000504030000020004" pitchFamily="2" charset="-78"/>
              </a:rPr>
              <a:t>: </a:t>
            </a:r>
            <a:r>
              <a:rPr lang="fr-FR" sz="1050" i="1" dirty="0">
                <a:solidFill>
                  <a:schemeClr val="bg1"/>
                </a:solidFill>
                <a:latin typeface="Ubisoft Sans" panose="02000504030000020004" pitchFamily="2" charset="-78"/>
                <a:cs typeface="Ubisoft Sans" panose="02000504030000020004" pitchFamily="2" charset="-78"/>
                <a:hlinkClick r:id="rId3"/>
              </a:rPr>
              <a:t>Ismail </a:t>
            </a:r>
            <a:r>
              <a:rPr lang="fr-FR" sz="1050" i="1" dirty="0" err="1">
                <a:solidFill>
                  <a:schemeClr val="bg1"/>
                </a:solidFill>
                <a:latin typeface="Ubisoft Sans" panose="02000504030000020004" pitchFamily="2" charset="-78"/>
                <a:cs typeface="Ubisoft Sans" panose="02000504030000020004" pitchFamily="2" charset="-78"/>
                <a:hlinkClick r:id="rId3"/>
              </a:rPr>
              <a:t>Inceoglu</a:t>
            </a:r>
            <a:endParaRPr lang="fr-FR" sz="1050" i="1" dirty="0">
              <a:solidFill>
                <a:schemeClr val="bg1"/>
              </a:solidFill>
              <a:latin typeface="Ubisoft Sans" panose="02000504030000020004" pitchFamily="2" charset="-78"/>
              <a:cs typeface="Ubisoft Sans" panose="02000504030000020004" pitchFamily="2" charset="-78"/>
            </a:endParaRPr>
          </a:p>
        </p:txBody>
      </p:sp>
      <p:pic>
        <p:nvPicPr>
          <p:cNvPr id="17" name="Picture 2" descr="https://world.ubisoft.org/job/itd/SecurityRiskManagement/Internal.Documents/Data%20Classification%20Cartridge/L1_normal_EN.png">
            <a:extLst>
              <a:ext uri="{FF2B5EF4-FFF2-40B4-BE49-F238E27FC236}">
                <a16:creationId xmlns:a16="http://schemas.microsoft.com/office/drawing/2014/main" id="{32A48FF1-8C7C-416E-BA20-C0817C1E7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0945A66-2296-4E69-A331-1F594A3171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pic>
        <p:nvPicPr>
          <p:cNvPr id="19" name="Picture 18">
            <a:extLst>
              <a:ext uri="{FF2B5EF4-FFF2-40B4-BE49-F238E27FC236}">
                <a16:creationId xmlns:a16="http://schemas.microsoft.com/office/drawing/2014/main" id="{EB7A4CD5-53E6-440D-98B2-4DAA1A224E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692" y="6110963"/>
            <a:ext cx="1385316" cy="539496"/>
          </a:xfrm>
          <a:prstGeom prst="rect">
            <a:avLst/>
          </a:prstGeom>
        </p:spPr>
      </p:pic>
    </p:spTree>
    <p:extLst>
      <p:ext uri="{BB962C8B-B14F-4D97-AF65-F5344CB8AC3E}">
        <p14:creationId xmlns:p14="http://schemas.microsoft.com/office/powerpoint/2010/main" val="182527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FINETUNING 101</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EE31394-CAB8-42AB-91DE-9AADC604C052}"/>
              </a:ext>
            </a:extLst>
          </p:cNvPr>
          <p:cNvSpPr/>
          <p:nvPr/>
        </p:nvSpPr>
        <p:spPr>
          <a:xfrm>
            <a:off x="1986173" y="1701236"/>
            <a:ext cx="8214840" cy="369332"/>
          </a:xfrm>
          <a:prstGeom prst="rect">
            <a:avLst/>
          </a:prstGeom>
        </p:spPr>
        <p:txBody>
          <a:bodyPr wrap="square">
            <a:spAutoFit/>
          </a:bodyPr>
          <a:lstStyle/>
          <a:p>
            <a:pPr algn="ctr"/>
            <a:r>
              <a:rPr lang="fr-FR" dirty="0" err="1">
                <a:latin typeface="Ubisoft Sans" panose="02000504030000020004" pitchFamily="2" charset="-78"/>
                <a:cs typeface="Ubisoft Sans" panose="02000504030000020004" pitchFamily="2" charset="-78"/>
              </a:rPr>
              <a:t>Models</a:t>
            </a:r>
            <a:r>
              <a:rPr lang="fr-FR" dirty="0">
                <a:latin typeface="Ubisoft Sans" panose="02000504030000020004" pitchFamily="2" charset="-78"/>
                <a:cs typeface="Ubisoft Sans" panose="02000504030000020004" pitchFamily="2" charset="-78"/>
              </a:rPr>
              <a:t> can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easily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saved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using</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transformers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library</a:t>
            </a:r>
            <a:r>
              <a:rPr lang="fr-FR" dirty="0">
                <a:latin typeface="Ubisoft Sans" panose="02000504030000020004" pitchFamily="2" charset="-78"/>
                <a:cs typeface="Ubisoft Sans" panose="02000504030000020004" pitchFamily="2" charset="-78"/>
              </a:rPr>
              <a:t>:</a:t>
            </a:r>
          </a:p>
        </p:txBody>
      </p:sp>
      <p:pic>
        <p:nvPicPr>
          <p:cNvPr id="3" name="Picture 2" descr="Text&#10;&#10;Description automatically generated">
            <a:extLst>
              <a:ext uri="{FF2B5EF4-FFF2-40B4-BE49-F238E27FC236}">
                <a16:creationId xmlns:a16="http://schemas.microsoft.com/office/drawing/2014/main" id="{56D880D9-8D1A-48B4-8310-C9D941ED8E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6328" y="2297127"/>
            <a:ext cx="4947264" cy="3669802"/>
          </a:xfrm>
          <a:prstGeom prst="rect">
            <a:avLst/>
          </a:prstGeom>
        </p:spPr>
      </p:pic>
    </p:spTree>
    <p:extLst>
      <p:ext uri="{BB962C8B-B14F-4D97-AF65-F5344CB8AC3E}">
        <p14:creationId xmlns:p14="http://schemas.microsoft.com/office/powerpoint/2010/main" val="166306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B178C-F742-2674-A78D-DFEE8AF38AE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8457626-20AB-13F4-77F4-EA09990B6127}"/>
              </a:ext>
            </a:extLst>
          </p:cNvPr>
          <p:cNvGrpSpPr/>
          <p:nvPr/>
        </p:nvGrpSpPr>
        <p:grpSpPr>
          <a:xfrm>
            <a:off x="-9625" y="-5414"/>
            <a:ext cx="12206437" cy="6877926"/>
            <a:chOff x="-9625" y="-5414"/>
            <a:chExt cx="12206437" cy="6877926"/>
          </a:xfrm>
        </p:grpSpPr>
        <p:pic>
          <p:nvPicPr>
            <p:cNvPr id="22" name="Picture 2" descr="https://i.redd.it/1144jktzp0t51.png">
              <a:extLst>
                <a:ext uri="{FF2B5EF4-FFF2-40B4-BE49-F238E27FC236}">
                  <a16:creationId xmlns:a16="http://schemas.microsoft.com/office/drawing/2014/main" id="{628BC6E6-F331-3737-1DA9-7214A642B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BE4EE24B-EC9C-FE27-9A5C-74EE52A418B2}"/>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a:extLst>
              <a:ext uri="{FF2B5EF4-FFF2-40B4-BE49-F238E27FC236}">
                <a16:creationId xmlns:a16="http://schemas.microsoft.com/office/drawing/2014/main" id="{C15B19EF-82AF-0AC5-63DA-9FE0C8AFB3B4}"/>
              </a:ext>
            </a:extLst>
          </p:cNvPr>
          <p:cNvSpPr txBox="1">
            <a:spLocks noGrp="1"/>
          </p:cNvSpPr>
          <p:nvPr>
            <p:ph type="title"/>
          </p:nvPr>
        </p:nvSpPr>
        <p:spPr>
          <a:xfrm>
            <a:off x="279167" y="1190879"/>
            <a:ext cx="11633667" cy="4476244"/>
          </a:xfrm>
          <a:prstGeom prst="rect">
            <a:avLst/>
          </a:prstGeom>
        </p:spPr>
        <p:txBody>
          <a:bodyPr/>
          <a:lstStyle/>
          <a:p>
            <a:pPr algn="ctr"/>
            <a:r>
              <a:rPr lang="fr-FR" sz="1600" b="1" dirty="0">
                <a:solidFill>
                  <a:schemeClr val="bg1"/>
                </a:solidFill>
                <a:latin typeface="Ubisoft Sans" pitchFamily="50" charset="0"/>
              </a:rPr>
              <a:t>PART I</a:t>
            </a:r>
            <a:br>
              <a:rPr lang="fr-FR" sz="2667" b="1" dirty="0">
                <a:solidFill>
                  <a:schemeClr val="bg1"/>
                </a:solidFill>
                <a:latin typeface="Ubisoft Sans" pitchFamily="50" charset="0"/>
              </a:rPr>
            </a:br>
            <a:r>
              <a:rPr lang="fr-FR" sz="3600" b="1" dirty="0">
                <a:solidFill>
                  <a:schemeClr val="bg1"/>
                </a:solidFill>
                <a:latin typeface="Ubisoft Sans" pitchFamily="50" charset="0"/>
              </a:rPr>
              <a:t>FINETUNING </a:t>
            </a:r>
            <a:r>
              <a:rPr lang="fr-FR" sz="3600" b="1" strike="sngStrike" dirty="0">
                <a:solidFill>
                  <a:schemeClr val="bg1"/>
                </a:solidFill>
                <a:latin typeface="Ubisoft Sans" pitchFamily="50" charset="0"/>
              </a:rPr>
              <a:t>LANGUAGE MODELS</a:t>
            </a:r>
            <a:r>
              <a:rPr lang="fr-FR" sz="3600" b="1" dirty="0">
                <a:solidFill>
                  <a:schemeClr val="bg1"/>
                </a:solidFill>
                <a:latin typeface="Ubisoft Sans" pitchFamily="50" charset="0"/>
              </a:rPr>
              <a:t> CLASSIFIERS</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CA0B2B9E-0BE1-D988-AC0E-4C9A54821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65FFF5-4AA7-3499-AA5E-798895AF0B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4" name="Picture 3" descr="https://www.esiea.fr/wp-content/uploads/2020/02/fond-bleu.jpg">
            <a:extLst>
              <a:ext uri="{FF2B5EF4-FFF2-40B4-BE49-F238E27FC236}">
                <a16:creationId xmlns:a16="http://schemas.microsoft.com/office/drawing/2014/main" id="{FFA9A790-6894-EA59-B5D3-FDC489BADC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23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C48E0-D156-AABC-B1FB-6E44DD4628E7}"/>
            </a:ext>
          </a:extLst>
        </p:cNvPr>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E03D01EB-6144-EE5A-2063-44CF172F12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2A7FDC-A2DD-64D3-0D68-62017B85CE68}"/>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5D34033F-A71E-CFF5-AAC2-E243A99AC02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FINETUNING CLASSIFIERS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E2F1A19-FE4A-27AC-A738-3D72C5FC7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6F0E4AF-2187-AFB4-FE6B-22129DC3C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43382BB7-9B7C-FB7E-30B1-C9600E634A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1270B4F-FB23-8D45-5FED-6AD55897C7A2}"/>
              </a:ext>
            </a:extLst>
          </p:cNvPr>
          <p:cNvSpPr/>
          <p:nvPr/>
        </p:nvSpPr>
        <p:spPr>
          <a:xfrm>
            <a:off x="902960" y="2470832"/>
            <a:ext cx="10381266" cy="2585323"/>
          </a:xfrm>
          <a:prstGeom prst="rect">
            <a:avLst/>
          </a:prstGeom>
        </p:spPr>
        <p:txBody>
          <a:bodyPr wrap="square">
            <a:spAutoFit/>
          </a:bodyPr>
          <a:lstStyle/>
          <a:p>
            <a:pPr algn="ctr"/>
            <a:r>
              <a:rPr lang="fr-FR" dirty="0" err="1">
                <a:latin typeface="Ubisoft Sans" panose="02000504030000020004" pitchFamily="2" charset="-78"/>
                <a:cs typeface="Ubisoft Sans" panose="02000504030000020004" pitchFamily="2" charset="-78"/>
              </a:rPr>
              <a:t>Finetuning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classifiers</a:t>
            </a:r>
            <a:r>
              <a:rPr lang="fr-FR" dirty="0">
                <a:latin typeface="Ubisoft Sans" panose="02000504030000020004" pitchFamily="2" charset="-78"/>
                <a:cs typeface="Ubisoft Sans" panose="02000504030000020004" pitchFamily="2" charset="-78"/>
              </a:rPr>
              <a:t> has </a:t>
            </a:r>
            <a:r>
              <a:rPr lang="fr-FR" dirty="0" err="1">
                <a:latin typeface="Ubisoft Sans" panose="02000504030000020004" pitchFamily="2" charset="-78"/>
                <a:cs typeface="Ubisoft Sans" panose="02000504030000020004" pitchFamily="2" charset="-78"/>
              </a:rPr>
              <a:t>become</a:t>
            </a:r>
            <a:r>
              <a:rPr lang="fr-FR" dirty="0">
                <a:latin typeface="Ubisoft Sans" panose="02000504030000020004" pitchFamily="2" charset="-78"/>
                <a:cs typeface="Ubisoft Sans" panose="02000504030000020004" pitchFamily="2" charset="-78"/>
              </a:rPr>
              <a:t> sort of a </a:t>
            </a:r>
            <a:r>
              <a:rPr lang="fr-FR" dirty="0" err="1">
                <a:latin typeface="Ubisoft Sans" panose="02000504030000020004" pitchFamily="2" charset="-78"/>
                <a:cs typeface="Ubisoft Sans" panose="02000504030000020004" pitchFamily="2" charset="-78"/>
              </a:rPr>
              <a:t>commodity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nowadays</a:t>
            </a:r>
            <a:r>
              <a:rPr lang="fr-FR" dirty="0">
                <a:latin typeface="Ubisoft Sans" panose="02000504030000020004" pitchFamily="2" charset="-78"/>
                <a:cs typeface="Ubisoft Sans" panose="02000504030000020004" pitchFamily="2" charset="-78"/>
              </a:rPr>
              <a:t>. As for </a:t>
            </a:r>
            <a:r>
              <a:rPr lang="fr-FR" dirty="0" err="1">
                <a:latin typeface="Ubisoft Sans" panose="02000504030000020004" pitchFamily="2" charset="-78"/>
                <a:cs typeface="Ubisoft Sans" panose="02000504030000020004" pitchFamily="2" charset="-78"/>
              </a:rPr>
              <a:t>any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other</a:t>
            </a:r>
            <a:r>
              <a:rPr lang="fr-FR" dirty="0">
                <a:latin typeface="Ubisoft Sans" panose="02000504030000020004" pitchFamily="2" charset="-78"/>
                <a:cs typeface="Ubisoft Sans" panose="02000504030000020004" pitchFamily="2" charset="-78"/>
              </a:rPr>
              <a:t> ML </a:t>
            </a:r>
            <a:r>
              <a:rPr lang="fr-FR" dirty="0" err="1">
                <a:latin typeface="Ubisoft Sans" panose="02000504030000020004" pitchFamily="2" charset="-78"/>
                <a:cs typeface="Ubisoft Sans" panose="02000504030000020004" pitchFamily="2" charset="-78"/>
              </a:rPr>
              <a:t>approaches</a:t>
            </a:r>
            <a:r>
              <a:rPr lang="fr-FR" dirty="0">
                <a:latin typeface="Ubisoft Sans" panose="02000504030000020004" pitchFamily="2" charset="-78"/>
                <a:cs typeface="Ubisoft Sans" panose="02000504030000020004" pitchFamily="2" charset="-78"/>
              </a:rPr>
              <a:t>, the key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now</a:t>
            </a:r>
            <a:r>
              <a:rPr lang="fr-FR" dirty="0">
                <a:latin typeface="Ubisoft Sans" panose="02000504030000020004" pitchFamily="2" charset="-78"/>
                <a:cs typeface="Ubisoft Sans" panose="02000504030000020004" pitchFamily="2" charset="-78"/>
              </a:rPr>
              <a:t> in </a:t>
            </a:r>
            <a:r>
              <a:rPr lang="fr-FR" dirty="0" err="1">
                <a:latin typeface="Ubisoft Sans" panose="02000504030000020004" pitchFamily="2" charset="-78"/>
                <a:cs typeface="Ubisoft Sans" panose="02000504030000020004" pitchFamily="2" charset="-78"/>
              </a:rPr>
              <a:t>understanding</a:t>
            </a:r>
            <a:r>
              <a:rPr lang="fr-FR" dirty="0">
                <a:latin typeface="Ubisoft Sans" panose="02000504030000020004" pitchFamily="2" charset="-78"/>
                <a:cs typeface="Ubisoft Sans" panose="02000504030000020004" pitchFamily="2" charset="-78"/>
              </a:rPr>
              <a:t>:</a:t>
            </a:r>
          </a:p>
          <a:p>
            <a:pPr algn="ctr"/>
            <a:r>
              <a:rPr lang="fr-FR" dirty="0">
                <a:latin typeface="Ubisoft Sans" panose="02000504030000020004" pitchFamily="2" charset="-78"/>
                <a:cs typeface="Ubisoft Sans" panose="02000504030000020004" pitchFamily="2" charset="-78"/>
              </a:rPr>
              <a:t> </a:t>
            </a:r>
          </a:p>
          <a:p>
            <a:pPr marL="342900" indent="-342900" algn="ctr">
              <a:buAutoNum type="arabicPeriod"/>
            </a:pPr>
            <a:r>
              <a:rPr lang="fr-FR" dirty="0" err="1">
                <a:latin typeface="Ubisoft Sans" panose="02000504030000020004" pitchFamily="2" charset="-78"/>
                <a:cs typeface="Ubisoft Sans" panose="02000504030000020004" pitchFamily="2" charset="-78"/>
              </a:rPr>
              <a:t>What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task</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needs</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solved</a:t>
            </a:r>
            <a:endParaRPr lang="fr-FR" dirty="0">
              <a:latin typeface="Ubisoft Sans" panose="02000504030000020004" pitchFamily="2" charset="-78"/>
              <a:cs typeface="Ubisoft Sans" panose="02000504030000020004" pitchFamily="2" charset="-78"/>
            </a:endParaRPr>
          </a:p>
          <a:p>
            <a:pPr marL="342900" indent="-342900" algn="ctr">
              <a:buAutoNum type="arabicPeriod"/>
            </a:pPr>
            <a:r>
              <a:rPr lang="fr-FR" dirty="0" err="1">
                <a:latin typeface="Ubisoft Sans" panose="02000504030000020004" pitchFamily="2" charset="-78"/>
                <a:cs typeface="Ubisoft Sans" panose="02000504030000020004" pitchFamily="2" charset="-78"/>
              </a:rPr>
              <a:t>What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most</a:t>
            </a:r>
            <a:r>
              <a:rPr lang="fr-FR" dirty="0">
                <a:latin typeface="Ubisoft Sans" panose="02000504030000020004" pitchFamily="2" charset="-78"/>
                <a:cs typeface="Ubisoft Sans" panose="02000504030000020004" pitchFamily="2" charset="-78"/>
              </a:rPr>
              <a:t> relevant model / training </a:t>
            </a:r>
            <a:r>
              <a:rPr lang="fr-FR" dirty="0" err="1">
                <a:latin typeface="Ubisoft Sans" panose="02000504030000020004" pitchFamily="2" charset="-78"/>
                <a:cs typeface="Ubisoft Sans" panose="02000504030000020004" pitchFamily="2" charset="-78"/>
              </a:rPr>
              <a:t>method</a:t>
            </a:r>
            <a:endParaRPr lang="fr-FR" dirty="0">
              <a:latin typeface="Ubisoft Sans" panose="02000504030000020004" pitchFamily="2" charset="-78"/>
              <a:cs typeface="Ubisoft Sans" panose="02000504030000020004" pitchFamily="2" charset="-78"/>
            </a:endParaRPr>
          </a:p>
          <a:p>
            <a:pPr marL="342900" indent="-342900" algn="ctr">
              <a:buAutoNum type="arabicPeriod"/>
            </a:pPr>
            <a:r>
              <a:rPr lang="fr-FR" dirty="0">
                <a:latin typeface="Ubisoft Sans" panose="02000504030000020004" pitchFamily="2" charset="-78"/>
                <a:cs typeface="Ubisoft Sans" panose="02000504030000020004" pitchFamily="2" charset="-78"/>
              </a:rPr>
              <a:t>How to </a:t>
            </a:r>
            <a:r>
              <a:rPr lang="fr-FR" dirty="0" err="1">
                <a:latin typeface="Ubisoft Sans" panose="02000504030000020004" pitchFamily="2" charset="-78"/>
                <a:cs typeface="Ubisoft Sans" panose="02000504030000020004" pitchFamily="2" charset="-78"/>
              </a:rPr>
              <a:t>evaluate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your</a:t>
            </a:r>
            <a:r>
              <a:rPr lang="fr-FR" dirty="0">
                <a:latin typeface="Ubisoft Sans" panose="02000504030000020004" pitchFamily="2" charset="-78"/>
                <a:cs typeface="Ubisoft Sans" panose="02000504030000020004" pitchFamily="2" charset="-78"/>
              </a:rPr>
              <a:t> model performances</a:t>
            </a:r>
          </a:p>
          <a:p>
            <a:pPr marL="342900" indent="-342900" algn="ctr">
              <a:buAutoNum type="arabicPeriod"/>
            </a:pPr>
            <a:r>
              <a:rPr lang="fr-FR" dirty="0" err="1">
                <a:latin typeface="Ubisoft Sans" panose="02000504030000020004" pitchFamily="2" charset="-78"/>
                <a:cs typeface="Ubisoft Sans" panose="02000504030000020004" pitchFamily="2" charset="-78"/>
              </a:rPr>
              <a:t>What</a:t>
            </a:r>
            <a:r>
              <a:rPr lang="fr-FR" dirty="0">
                <a:latin typeface="Ubisoft Sans" panose="02000504030000020004" pitchFamily="2" charset="-78"/>
                <a:cs typeface="Ubisoft Sans" panose="02000504030000020004" pitchFamily="2" charset="-78"/>
              </a:rPr>
              <a:t> data do </a:t>
            </a:r>
            <a:r>
              <a:rPr lang="fr-FR" dirty="0" err="1">
                <a:latin typeface="Ubisoft Sans" panose="02000504030000020004" pitchFamily="2" charset="-78"/>
                <a:cs typeface="Ubisoft Sans" panose="02000504030000020004" pitchFamily="2" charset="-78"/>
              </a:rPr>
              <a:t>you</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need</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conduct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your</a:t>
            </a:r>
            <a:r>
              <a:rPr lang="fr-FR" dirty="0">
                <a:latin typeface="Ubisoft Sans" panose="02000504030000020004" pitchFamily="2" charset="-78"/>
                <a:cs typeface="Ubisoft Sans" panose="02000504030000020004" pitchFamily="2" charset="-78"/>
              </a:rPr>
              <a:t> training</a:t>
            </a:r>
          </a:p>
          <a:p>
            <a:pPr marL="342900" indent="-342900" algn="ctr">
              <a:buAutoNum type="arabicPeriod"/>
            </a:pPr>
            <a:endParaRPr lang="fr-FR" dirty="0">
              <a:latin typeface="Ubisoft Sans" panose="02000504030000020004" pitchFamily="2" charset="-78"/>
              <a:cs typeface="Ubisoft Sans" panose="02000504030000020004" pitchFamily="2" charset="-78"/>
            </a:endParaRPr>
          </a:p>
          <a:p>
            <a:pPr algn="ctr"/>
            <a:r>
              <a:rPr lang="fr-FR" dirty="0" err="1">
                <a:latin typeface="Ubisoft Sans" panose="02000504030000020004" pitchFamily="2" charset="-78"/>
                <a:cs typeface="Ubisoft Sans" panose="02000504030000020004" pitchFamily="2" charset="-78"/>
                <a:hlinkClick r:id="rId6"/>
              </a:rPr>
              <a:t>Hugging</a:t>
            </a:r>
            <a:r>
              <a:rPr lang="fr-FR" dirty="0">
                <a:latin typeface="Ubisoft Sans" panose="02000504030000020004" pitchFamily="2" charset="-78"/>
                <a:cs typeface="Ubisoft Sans" panose="02000504030000020004" pitchFamily="2" charset="-78"/>
                <a:hlinkClick r:id="rId6"/>
              </a:rPr>
              <a:t> Face LLM</a:t>
            </a:r>
            <a:r>
              <a:rPr lang="fr-FR" dirty="0">
                <a:latin typeface="Ubisoft Sans" panose="02000504030000020004" pitchFamily="2" charset="-78"/>
                <a:cs typeface="Ubisoft Sans" panose="02000504030000020004" pitchFamily="2" charset="-78"/>
              </a:rPr>
              <a:t> course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 </a:t>
            </a:r>
            <a:r>
              <a:rPr lang="fr-FR" dirty="0" err="1">
                <a:latin typeface="Ubisoft Sans" panose="02000504030000020004" pitchFamily="2" charset="-78"/>
                <a:cs typeface="Ubisoft Sans" panose="02000504030000020004" pitchFamily="2" charset="-78"/>
              </a:rPr>
              <a:t>great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entrypoint</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learn</a:t>
            </a:r>
            <a:r>
              <a:rPr lang="fr-FR" dirty="0">
                <a:latin typeface="Ubisoft Sans" panose="02000504030000020004" pitchFamily="2" charset="-78"/>
                <a:cs typeface="Ubisoft Sans" panose="02000504030000020004" pitchFamily="2" charset="-78"/>
              </a:rPr>
              <a:t> how to fine tune </a:t>
            </a:r>
            <a:r>
              <a:rPr lang="fr-FR" dirty="0" err="1">
                <a:latin typeface="Ubisoft Sans" panose="02000504030000020004" pitchFamily="2" charset="-78"/>
                <a:cs typeface="Ubisoft Sans" panose="02000504030000020004" pitchFamily="2" charset="-78"/>
              </a:rPr>
              <a:t>classifiers</a:t>
            </a:r>
            <a:r>
              <a:rPr lang="fr-FR" dirty="0">
                <a:latin typeface="Ubisoft Sans" panose="02000504030000020004" pitchFamily="2" charset="-78"/>
                <a:cs typeface="Ubisoft Sans" panose="02000504030000020004" pitchFamily="2" charset="-78"/>
              </a:rPr>
              <a:t>.</a:t>
            </a:r>
          </a:p>
        </p:txBody>
      </p:sp>
    </p:spTree>
    <p:extLst>
      <p:ext uri="{BB962C8B-B14F-4D97-AF65-F5344CB8AC3E}">
        <p14:creationId xmlns:p14="http://schemas.microsoft.com/office/powerpoint/2010/main" val="1169215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D7F73-6BD0-7B16-1BD5-9B43F1444215}"/>
            </a:ext>
          </a:extLst>
        </p:cNvPr>
        <p:cNvGrpSpPr/>
        <p:nvPr/>
      </p:nvGrpSpPr>
      <p:grpSpPr>
        <a:xfrm>
          <a:off x="0" y="0"/>
          <a:ext cx="0" cy="0"/>
          <a:chOff x="0" y="0"/>
          <a:chExt cx="0" cy="0"/>
        </a:xfrm>
      </p:grpSpPr>
      <p:pic>
        <p:nvPicPr>
          <p:cNvPr id="13" name="Picture 12" descr="A picture containing text&#10;&#10;Description automatically generated">
            <a:extLst>
              <a:ext uri="{FF2B5EF4-FFF2-40B4-BE49-F238E27FC236}">
                <a16:creationId xmlns:a16="http://schemas.microsoft.com/office/drawing/2014/main" id="{CA49668D-B13E-6447-0C71-B9B89250E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2" name="Picture 2" descr="https://i.redd.it/1144jktzp0t51.png">
            <a:extLst>
              <a:ext uri="{FF2B5EF4-FFF2-40B4-BE49-F238E27FC236}">
                <a16:creationId xmlns:a16="http://schemas.microsoft.com/office/drawing/2014/main" id="{03ABF0F6-EA91-C1B5-5BAF-01870F95FF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A4772A5-0923-DF32-807F-EDD9D3784D94}"/>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6FEA9822-12E4-75F2-5D3E-50786C9769F1}"/>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FINETUNING CLASSIFIERS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3" name="Picture 2" descr="A diagram of training efficiency&#10;&#10;AI-generated content may be incorrect.">
            <a:extLst>
              <a:ext uri="{FF2B5EF4-FFF2-40B4-BE49-F238E27FC236}">
                <a16:creationId xmlns:a16="http://schemas.microsoft.com/office/drawing/2014/main" id="{9EC50E72-F1DF-D895-3356-5F6EBEBBE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916" y="1363695"/>
            <a:ext cx="9643354" cy="4834922"/>
          </a:xfrm>
          <a:prstGeom prst="rect">
            <a:avLst/>
          </a:prstGeom>
        </p:spPr>
      </p:pic>
      <p:sp>
        <p:nvSpPr>
          <p:cNvPr id="4" name="TextBox 3">
            <a:extLst>
              <a:ext uri="{FF2B5EF4-FFF2-40B4-BE49-F238E27FC236}">
                <a16:creationId xmlns:a16="http://schemas.microsoft.com/office/drawing/2014/main" id="{20A71399-E1DB-8936-85E2-878E7B837354}"/>
              </a:ext>
            </a:extLst>
          </p:cNvPr>
          <p:cNvSpPr txBox="1"/>
          <p:nvPr/>
        </p:nvSpPr>
        <p:spPr>
          <a:xfrm>
            <a:off x="3288092" y="6377940"/>
            <a:ext cx="5611002" cy="253916"/>
          </a:xfrm>
          <a:prstGeom prst="rect">
            <a:avLst/>
          </a:prstGeom>
          <a:noFill/>
        </p:spPr>
        <p:txBody>
          <a:bodyPr wrap="square">
            <a:spAutoFit/>
          </a:bodyPr>
          <a:lstStyle/>
          <a:p>
            <a:pPr algn="ctr"/>
            <a:r>
              <a:rPr lang="en-US" sz="1050" i="1" dirty="0">
                <a:hlinkClick r:id="rId5"/>
              </a:rPr>
              <a:t>https://magazine.sebastianraschka.com/p/using-and-finetuning-pretrained-transformers</a:t>
            </a:r>
            <a:endParaRPr lang="fr-FR" sz="1050" i="1" dirty="0"/>
          </a:p>
        </p:txBody>
      </p:sp>
      <p:pic>
        <p:nvPicPr>
          <p:cNvPr id="14" name="Picture 13" descr="Shape&#10;&#10;Description automatically generated with medium confidence">
            <a:extLst>
              <a:ext uri="{FF2B5EF4-FFF2-40B4-BE49-F238E27FC236}">
                <a16:creationId xmlns:a16="http://schemas.microsoft.com/office/drawing/2014/main" id="{50FE9F04-162A-8C4A-96A0-19574F0FC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spTree>
    <p:extLst>
      <p:ext uri="{BB962C8B-B14F-4D97-AF65-F5344CB8AC3E}">
        <p14:creationId xmlns:p14="http://schemas.microsoft.com/office/powerpoint/2010/main" val="2922622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FINETUNING CLASSIFIERS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7992937-D8A3-457E-ABF0-775043FADC18}"/>
              </a:ext>
            </a:extLst>
          </p:cNvPr>
          <p:cNvSpPr txBox="1"/>
          <p:nvPr/>
        </p:nvSpPr>
        <p:spPr>
          <a:xfrm>
            <a:off x="7848183" y="5919345"/>
            <a:ext cx="2747112" cy="415498"/>
          </a:xfrm>
          <a:prstGeom prst="rect">
            <a:avLst/>
          </a:prstGeom>
          <a:noFill/>
        </p:spPr>
        <p:txBody>
          <a:bodyPr wrap="square">
            <a:spAutoFit/>
          </a:bodyPr>
          <a:lstStyle/>
          <a:p>
            <a:pPr algn="ctr"/>
            <a:r>
              <a:rPr lang="en-US" sz="1050" i="1" dirty="0">
                <a:hlinkClick r:id="rId6"/>
              </a:rPr>
              <a:t>BERT: Pre-training of Deep Bidirectional Transformers for Language Understanding</a:t>
            </a:r>
            <a:endParaRPr lang="fr-FR" sz="1050" i="1" dirty="0"/>
          </a:p>
        </p:txBody>
      </p:sp>
      <p:grpSp>
        <p:nvGrpSpPr>
          <p:cNvPr id="20" name="Group 19">
            <a:extLst>
              <a:ext uri="{FF2B5EF4-FFF2-40B4-BE49-F238E27FC236}">
                <a16:creationId xmlns:a16="http://schemas.microsoft.com/office/drawing/2014/main" id="{225B2820-5A38-4E79-899D-81BEE856B722}"/>
              </a:ext>
            </a:extLst>
          </p:cNvPr>
          <p:cNvGrpSpPr/>
          <p:nvPr/>
        </p:nvGrpSpPr>
        <p:grpSpPr>
          <a:xfrm>
            <a:off x="7448081" y="1579829"/>
            <a:ext cx="3547316" cy="4282034"/>
            <a:chOff x="7364455" y="1522347"/>
            <a:chExt cx="4308508" cy="5200883"/>
          </a:xfrm>
        </p:grpSpPr>
        <p:pic>
          <p:nvPicPr>
            <p:cNvPr id="8" name="Picture 7">
              <a:extLst>
                <a:ext uri="{FF2B5EF4-FFF2-40B4-BE49-F238E27FC236}">
                  <a16:creationId xmlns:a16="http://schemas.microsoft.com/office/drawing/2014/main" id="{DF3087BF-5CED-48D6-9819-96BD707F6B4E}"/>
                </a:ext>
              </a:extLst>
            </p:cNvPr>
            <p:cNvPicPr>
              <a:picLocks noChangeAspect="1"/>
            </p:cNvPicPr>
            <p:nvPr/>
          </p:nvPicPr>
          <p:blipFill>
            <a:blip r:embed="rId7"/>
            <a:stretch>
              <a:fillRect/>
            </a:stretch>
          </p:blipFill>
          <p:spPr>
            <a:xfrm>
              <a:off x="7364455" y="1522347"/>
              <a:ext cx="4308508" cy="2713838"/>
            </a:xfrm>
            <a:prstGeom prst="rect">
              <a:avLst/>
            </a:prstGeom>
          </p:spPr>
        </p:pic>
        <p:pic>
          <p:nvPicPr>
            <p:cNvPr id="19" name="Picture 18">
              <a:extLst>
                <a:ext uri="{FF2B5EF4-FFF2-40B4-BE49-F238E27FC236}">
                  <a16:creationId xmlns:a16="http://schemas.microsoft.com/office/drawing/2014/main" id="{4593BA2E-3FF7-4CE6-B702-EF1821136CCC}"/>
                </a:ext>
              </a:extLst>
            </p:cNvPr>
            <p:cNvPicPr>
              <a:picLocks noChangeAspect="1"/>
            </p:cNvPicPr>
            <p:nvPr/>
          </p:nvPicPr>
          <p:blipFill>
            <a:blip r:embed="rId8"/>
            <a:stretch>
              <a:fillRect/>
            </a:stretch>
          </p:blipFill>
          <p:spPr>
            <a:xfrm>
              <a:off x="7407516" y="4194460"/>
              <a:ext cx="4147870" cy="2528770"/>
            </a:xfrm>
            <a:prstGeom prst="rect">
              <a:avLst/>
            </a:prstGeom>
          </p:spPr>
        </p:pic>
      </p:grpSp>
      <p:sp>
        <p:nvSpPr>
          <p:cNvPr id="25" name="Rectangle 24">
            <a:extLst>
              <a:ext uri="{FF2B5EF4-FFF2-40B4-BE49-F238E27FC236}">
                <a16:creationId xmlns:a16="http://schemas.microsoft.com/office/drawing/2014/main" id="{D72D3B4D-F955-4F66-8BC7-7A063CBD6910}"/>
              </a:ext>
            </a:extLst>
          </p:cNvPr>
          <p:cNvSpPr/>
          <p:nvPr/>
        </p:nvSpPr>
        <p:spPr>
          <a:xfrm>
            <a:off x="896112" y="1936279"/>
            <a:ext cx="5061947" cy="923330"/>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Initially</a:t>
            </a:r>
            <a:r>
              <a:rPr lang="fr-FR" dirty="0">
                <a:latin typeface="Ubisoft Sans" panose="02000504030000020004" pitchFamily="2" charset="-78"/>
                <a:cs typeface="Ubisoft Sans" panose="02000504030000020004" pitchFamily="2" charset="-78"/>
              </a:rPr>
              <a:t>, fine-</a:t>
            </a:r>
            <a:r>
              <a:rPr lang="fr-FR" dirty="0" err="1">
                <a:latin typeface="Ubisoft Sans" panose="02000504030000020004" pitchFamily="2" charset="-78"/>
                <a:cs typeface="Ubisoft Sans" panose="02000504030000020004" pitchFamily="2" charset="-78"/>
              </a:rPr>
              <a:t>tuned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language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models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often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went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with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almost</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same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hyperparameters</a:t>
            </a:r>
            <a:r>
              <a:rPr lang="fr-FR" dirty="0">
                <a:latin typeface="Ubisoft Sans" panose="02000504030000020004" pitchFamily="2" charset="-78"/>
                <a:cs typeface="Ubisoft Sans" panose="02000504030000020004" pitchFamily="2" charset="-78"/>
              </a:rPr>
              <a:t> as the </a:t>
            </a:r>
            <a:r>
              <a:rPr lang="fr-FR" dirty="0" err="1">
                <a:latin typeface="Ubisoft Sans" panose="02000504030000020004" pitchFamily="2" charset="-78"/>
                <a:cs typeface="Ubisoft Sans" panose="02000504030000020004" pitchFamily="2" charset="-78"/>
              </a:rPr>
              <a:t>pretrained</a:t>
            </a:r>
            <a:r>
              <a:rPr lang="fr-FR" dirty="0">
                <a:latin typeface="Ubisoft Sans" panose="02000504030000020004" pitchFamily="2" charset="-78"/>
                <a:cs typeface="Ubisoft Sans" panose="02000504030000020004" pitchFamily="2" charset="-78"/>
              </a:rPr>
              <a:t> version. </a:t>
            </a:r>
            <a:r>
              <a:rPr lang="fr-FR" sz="1050" i="1" dirty="0">
                <a:latin typeface="Ubisoft Sans" panose="02000504030000020004" pitchFamily="2" charset="-78"/>
                <a:cs typeface="Ubisoft Sans" panose="02000504030000020004" pitchFamily="2" charset="-78"/>
              </a:rPr>
              <a:t>[BERT </a:t>
            </a:r>
            <a:r>
              <a:rPr lang="fr-FR" sz="1050" i="1" dirty="0" err="1">
                <a:latin typeface="Ubisoft Sans" panose="02000504030000020004" pitchFamily="2" charset="-78"/>
                <a:cs typeface="Ubisoft Sans" panose="02000504030000020004" pitchFamily="2" charset="-78"/>
              </a:rPr>
              <a:t>paper</a:t>
            </a:r>
            <a:r>
              <a:rPr lang="fr-FR" sz="1050" i="1" dirty="0">
                <a:latin typeface="Ubisoft Sans" panose="02000504030000020004" pitchFamily="2" charset="-78"/>
                <a:cs typeface="Ubisoft Sans" panose="02000504030000020004" pitchFamily="2" charset="-78"/>
              </a:rPr>
              <a:t>]</a:t>
            </a:r>
            <a:endParaRPr lang="fr-FR"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80520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FINETUNING CLASSIFIERS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7C4826C-CC23-49E4-B65B-EE0E9D66A5AE}"/>
              </a:ext>
            </a:extLst>
          </p:cNvPr>
          <p:cNvSpPr/>
          <p:nvPr/>
        </p:nvSpPr>
        <p:spPr>
          <a:xfrm>
            <a:off x="896112" y="1936279"/>
            <a:ext cx="5061947" cy="923330"/>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Initially</a:t>
            </a:r>
            <a:r>
              <a:rPr lang="fr-FR" dirty="0">
                <a:latin typeface="Ubisoft Sans" panose="02000504030000020004" pitchFamily="2" charset="-78"/>
                <a:cs typeface="Ubisoft Sans" panose="02000504030000020004" pitchFamily="2" charset="-78"/>
              </a:rPr>
              <a:t>, fine-</a:t>
            </a:r>
            <a:r>
              <a:rPr lang="fr-FR" dirty="0" err="1">
                <a:latin typeface="Ubisoft Sans" panose="02000504030000020004" pitchFamily="2" charset="-78"/>
                <a:cs typeface="Ubisoft Sans" panose="02000504030000020004" pitchFamily="2" charset="-78"/>
              </a:rPr>
              <a:t>tuned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language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models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often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went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with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almost</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same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hyperparameters</a:t>
            </a:r>
            <a:r>
              <a:rPr lang="fr-FR" dirty="0">
                <a:latin typeface="Ubisoft Sans" panose="02000504030000020004" pitchFamily="2" charset="-78"/>
                <a:cs typeface="Ubisoft Sans" panose="02000504030000020004" pitchFamily="2" charset="-78"/>
              </a:rPr>
              <a:t> as the </a:t>
            </a:r>
            <a:r>
              <a:rPr lang="fr-FR" dirty="0" err="1">
                <a:latin typeface="Ubisoft Sans" panose="02000504030000020004" pitchFamily="2" charset="-78"/>
                <a:cs typeface="Ubisoft Sans" panose="02000504030000020004" pitchFamily="2" charset="-78"/>
              </a:rPr>
              <a:t>pretrained</a:t>
            </a:r>
            <a:r>
              <a:rPr lang="fr-FR" dirty="0">
                <a:latin typeface="Ubisoft Sans" panose="02000504030000020004" pitchFamily="2" charset="-78"/>
                <a:cs typeface="Ubisoft Sans" panose="02000504030000020004" pitchFamily="2" charset="-78"/>
              </a:rPr>
              <a:t> version. </a:t>
            </a:r>
            <a:r>
              <a:rPr lang="fr-FR" sz="1050" i="1" dirty="0">
                <a:latin typeface="Ubisoft Sans" panose="02000504030000020004" pitchFamily="2" charset="-78"/>
                <a:cs typeface="Ubisoft Sans" panose="02000504030000020004" pitchFamily="2" charset="-78"/>
              </a:rPr>
              <a:t>[BERT </a:t>
            </a:r>
            <a:r>
              <a:rPr lang="fr-FR" sz="1050" i="1" dirty="0" err="1">
                <a:latin typeface="Ubisoft Sans" panose="02000504030000020004" pitchFamily="2" charset="-78"/>
                <a:cs typeface="Ubisoft Sans" panose="02000504030000020004" pitchFamily="2" charset="-78"/>
              </a:rPr>
              <a:t>paper</a:t>
            </a:r>
            <a:r>
              <a:rPr lang="fr-FR" sz="1050" i="1" dirty="0">
                <a:latin typeface="Ubisoft Sans" panose="02000504030000020004" pitchFamily="2" charset="-78"/>
                <a:cs typeface="Ubisoft Sans" panose="02000504030000020004" pitchFamily="2" charset="-78"/>
              </a:rPr>
              <a:t>]</a:t>
            </a:r>
            <a:endParaRPr lang="fr-FR" i="1" dirty="0">
              <a:latin typeface="Ubisoft Sans" panose="02000504030000020004" pitchFamily="2" charset="-78"/>
              <a:cs typeface="Ubisoft Sans" panose="02000504030000020004" pitchFamily="2" charset="-78"/>
            </a:endParaRPr>
          </a:p>
        </p:txBody>
      </p:sp>
      <p:sp>
        <p:nvSpPr>
          <p:cNvPr id="18" name="TextBox 17">
            <a:extLst>
              <a:ext uri="{FF2B5EF4-FFF2-40B4-BE49-F238E27FC236}">
                <a16:creationId xmlns:a16="http://schemas.microsoft.com/office/drawing/2014/main" id="{E7992937-D8A3-457E-ABF0-775043FADC18}"/>
              </a:ext>
            </a:extLst>
          </p:cNvPr>
          <p:cNvSpPr txBox="1"/>
          <p:nvPr/>
        </p:nvSpPr>
        <p:spPr>
          <a:xfrm>
            <a:off x="7848183" y="5919345"/>
            <a:ext cx="2747112" cy="415498"/>
          </a:xfrm>
          <a:prstGeom prst="rect">
            <a:avLst/>
          </a:prstGeom>
          <a:noFill/>
        </p:spPr>
        <p:txBody>
          <a:bodyPr wrap="square">
            <a:spAutoFit/>
          </a:bodyPr>
          <a:lstStyle/>
          <a:p>
            <a:pPr algn="ctr"/>
            <a:r>
              <a:rPr lang="en-US" sz="1050" i="1" dirty="0">
                <a:hlinkClick r:id="rId6"/>
              </a:rPr>
              <a:t>RoBERTa: A Robustly Optimized BERT Pretraining Approach</a:t>
            </a:r>
            <a:endParaRPr lang="en-US" sz="1050" i="1" dirty="0"/>
          </a:p>
        </p:txBody>
      </p:sp>
      <p:sp>
        <p:nvSpPr>
          <p:cNvPr id="21" name="Rectangle 20">
            <a:extLst>
              <a:ext uri="{FF2B5EF4-FFF2-40B4-BE49-F238E27FC236}">
                <a16:creationId xmlns:a16="http://schemas.microsoft.com/office/drawing/2014/main" id="{10367F4B-59EB-431D-91EB-AFCE87F5D1B3}"/>
              </a:ext>
            </a:extLst>
          </p:cNvPr>
          <p:cNvSpPr/>
          <p:nvPr/>
        </p:nvSpPr>
        <p:spPr>
          <a:xfrm>
            <a:off x="896111" y="3343078"/>
            <a:ext cx="5061947" cy="923330"/>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However</a:t>
            </a:r>
            <a:r>
              <a:rPr lang="fr-FR" dirty="0">
                <a:latin typeface="Ubisoft Sans" panose="02000504030000020004" pitchFamily="2" charset="-78"/>
                <a:cs typeface="Ubisoft Sans" panose="02000504030000020004" pitchFamily="2" charset="-78"/>
              </a:rPr>
              <a:t>, this </a:t>
            </a:r>
            <a:r>
              <a:rPr lang="fr-FR" dirty="0" err="1">
                <a:latin typeface="Ubisoft Sans" panose="02000504030000020004" pitchFamily="2" charset="-78"/>
                <a:cs typeface="Ubisoft Sans" panose="02000504030000020004" pitchFamily="2" charset="-78"/>
              </a:rPr>
              <a:t>statement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was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challenged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later</a:t>
            </a:r>
            <a:r>
              <a:rPr lang="fr-FR" dirty="0">
                <a:latin typeface="Ubisoft Sans" panose="02000504030000020004" pitchFamily="2" charset="-78"/>
                <a:cs typeface="Ubisoft Sans" panose="02000504030000020004" pitchFamily="2" charset="-78"/>
              </a:rPr>
              <a:t> on: </a:t>
            </a:r>
            <a:r>
              <a:rPr lang="fr-FR" dirty="0" err="1">
                <a:latin typeface="Ubisoft Sans" panose="02000504030000020004" pitchFamily="2" charset="-78"/>
                <a:cs typeface="Ubisoft Sans" panose="02000504030000020004" pitchFamily="2" charset="-78"/>
              </a:rPr>
              <a:t>careful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hyperparameter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selection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showed</a:t>
            </a:r>
            <a:r>
              <a:rPr lang="fr-FR" dirty="0">
                <a:latin typeface="Ubisoft Sans" panose="02000504030000020004" pitchFamily="2" charset="-78"/>
                <a:cs typeface="Ubisoft Sans" panose="02000504030000020004" pitchFamily="2" charset="-78"/>
              </a:rPr>
              <a:t> notable performance </a:t>
            </a:r>
            <a:r>
              <a:rPr lang="fr-FR" dirty="0" err="1">
                <a:latin typeface="Ubisoft Sans" panose="02000504030000020004" pitchFamily="2" charset="-78"/>
                <a:cs typeface="Ubisoft Sans" panose="02000504030000020004" pitchFamily="2" charset="-78"/>
              </a:rPr>
              <a:t>improvement</a:t>
            </a:r>
            <a:r>
              <a:rPr lang="fr-FR" dirty="0">
                <a:latin typeface="Ubisoft Sans" panose="02000504030000020004" pitchFamily="2" charset="-78"/>
                <a:cs typeface="Ubisoft Sans" panose="02000504030000020004" pitchFamily="2" charset="-78"/>
              </a:rPr>
              <a:t>. </a:t>
            </a:r>
            <a:r>
              <a:rPr lang="fr-FR" sz="1050" i="1" dirty="0">
                <a:latin typeface="Ubisoft Sans" panose="02000504030000020004" pitchFamily="2" charset="-78"/>
                <a:cs typeface="Ubisoft Sans" panose="02000504030000020004" pitchFamily="2" charset="-78"/>
              </a:rPr>
              <a:t>[</a:t>
            </a:r>
            <a:r>
              <a:rPr lang="fr-FR" sz="1050" i="1" dirty="0" err="1">
                <a:latin typeface="Ubisoft Sans" panose="02000504030000020004" pitchFamily="2" charset="-78"/>
                <a:cs typeface="Ubisoft Sans" panose="02000504030000020004" pitchFamily="2" charset="-78"/>
              </a:rPr>
              <a:t>RoBERTa</a:t>
            </a:r>
            <a:r>
              <a:rPr lang="fr-FR" sz="1050" i="1" dirty="0">
                <a:latin typeface="Ubisoft Sans" panose="02000504030000020004" pitchFamily="2" charset="-78"/>
                <a:cs typeface="Ubisoft Sans" panose="02000504030000020004" pitchFamily="2" charset="-78"/>
              </a:rPr>
              <a:t> </a:t>
            </a:r>
            <a:r>
              <a:rPr lang="fr-FR" sz="1050" i="1" dirty="0" err="1">
                <a:latin typeface="Ubisoft Sans" panose="02000504030000020004" pitchFamily="2" charset="-78"/>
                <a:cs typeface="Ubisoft Sans" panose="02000504030000020004" pitchFamily="2" charset="-78"/>
              </a:rPr>
              <a:t>paper</a:t>
            </a:r>
            <a:r>
              <a:rPr lang="fr-FR" sz="1050" i="1" dirty="0">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pic>
        <p:nvPicPr>
          <p:cNvPr id="5" name="Picture 4">
            <a:extLst>
              <a:ext uri="{FF2B5EF4-FFF2-40B4-BE49-F238E27FC236}">
                <a16:creationId xmlns:a16="http://schemas.microsoft.com/office/drawing/2014/main" id="{581594A1-2520-448E-BA98-311CC6F61A51}"/>
              </a:ext>
            </a:extLst>
          </p:cNvPr>
          <p:cNvPicPr>
            <a:picLocks noChangeAspect="1"/>
          </p:cNvPicPr>
          <p:nvPr/>
        </p:nvPicPr>
        <p:blipFill rotWithShape="1">
          <a:blip r:embed="rId7"/>
          <a:srcRect l="4785" r="1287"/>
          <a:stretch/>
        </p:blipFill>
        <p:spPr>
          <a:xfrm>
            <a:off x="7084952" y="1375383"/>
            <a:ext cx="4514116" cy="1980628"/>
          </a:xfrm>
          <a:prstGeom prst="rect">
            <a:avLst/>
          </a:prstGeom>
        </p:spPr>
      </p:pic>
      <p:grpSp>
        <p:nvGrpSpPr>
          <p:cNvPr id="28" name="Group 27">
            <a:extLst>
              <a:ext uri="{FF2B5EF4-FFF2-40B4-BE49-F238E27FC236}">
                <a16:creationId xmlns:a16="http://schemas.microsoft.com/office/drawing/2014/main" id="{39087367-B61B-4CB2-8518-88C0DEC0343B}"/>
              </a:ext>
            </a:extLst>
          </p:cNvPr>
          <p:cNvGrpSpPr/>
          <p:nvPr/>
        </p:nvGrpSpPr>
        <p:grpSpPr>
          <a:xfrm>
            <a:off x="7084952" y="3429000"/>
            <a:ext cx="4514116" cy="2411868"/>
            <a:chOff x="6964681" y="3314127"/>
            <a:chExt cx="4514116" cy="2411868"/>
          </a:xfrm>
        </p:grpSpPr>
        <p:grpSp>
          <p:nvGrpSpPr>
            <p:cNvPr id="6" name="Group 5">
              <a:extLst>
                <a:ext uri="{FF2B5EF4-FFF2-40B4-BE49-F238E27FC236}">
                  <a16:creationId xmlns:a16="http://schemas.microsoft.com/office/drawing/2014/main" id="{D0005140-B85B-443E-A8A2-BA56AEF2FB3E}"/>
                </a:ext>
              </a:extLst>
            </p:cNvPr>
            <p:cNvGrpSpPr/>
            <p:nvPr/>
          </p:nvGrpSpPr>
          <p:grpSpPr>
            <a:xfrm>
              <a:off x="6964681" y="3314127"/>
              <a:ext cx="4514116" cy="1947438"/>
              <a:chOff x="5083351" y="1437438"/>
              <a:chExt cx="4514116" cy="1947438"/>
            </a:xfrm>
          </p:grpSpPr>
          <p:pic>
            <p:nvPicPr>
              <p:cNvPr id="3" name="Picture 2">
                <a:extLst>
                  <a:ext uri="{FF2B5EF4-FFF2-40B4-BE49-F238E27FC236}">
                    <a16:creationId xmlns:a16="http://schemas.microsoft.com/office/drawing/2014/main" id="{AEB67216-C49F-43F1-B85B-98B0336D923A}"/>
                  </a:ext>
                </a:extLst>
              </p:cNvPr>
              <p:cNvPicPr>
                <a:picLocks noChangeAspect="1"/>
              </p:cNvPicPr>
              <p:nvPr/>
            </p:nvPicPr>
            <p:blipFill rotWithShape="1">
              <a:blip r:embed="rId8"/>
              <a:srcRect t="-298" b="88847"/>
              <a:stretch/>
            </p:blipFill>
            <p:spPr>
              <a:xfrm>
                <a:off x="5083351" y="1437438"/>
                <a:ext cx="4514116" cy="482785"/>
              </a:xfrm>
              <a:prstGeom prst="rect">
                <a:avLst/>
              </a:prstGeom>
            </p:spPr>
          </p:pic>
          <p:pic>
            <p:nvPicPr>
              <p:cNvPr id="22" name="Picture 21">
                <a:extLst>
                  <a:ext uri="{FF2B5EF4-FFF2-40B4-BE49-F238E27FC236}">
                    <a16:creationId xmlns:a16="http://schemas.microsoft.com/office/drawing/2014/main" id="{17D99BCD-B532-487F-8720-4EE692982022}"/>
                  </a:ext>
                </a:extLst>
              </p:cNvPr>
              <p:cNvPicPr>
                <a:picLocks noChangeAspect="1"/>
              </p:cNvPicPr>
              <p:nvPr/>
            </p:nvPicPr>
            <p:blipFill rotWithShape="1">
              <a:blip r:embed="rId8"/>
              <a:srcRect t="56125" b="38942"/>
              <a:stretch/>
            </p:blipFill>
            <p:spPr>
              <a:xfrm>
                <a:off x="5083351" y="1966535"/>
                <a:ext cx="4514116" cy="207961"/>
              </a:xfrm>
              <a:prstGeom prst="rect">
                <a:avLst/>
              </a:prstGeom>
            </p:spPr>
          </p:pic>
          <p:pic>
            <p:nvPicPr>
              <p:cNvPr id="23" name="Picture 22">
                <a:extLst>
                  <a:ext uri="{FF2B5EF4-FFF2-40B4-BE49-F238E27FC236}">
                    <a16:creationId xmlns:a16="http://schemas.microsoft.com/office/drawing/2014/main" id="{92AF65E3-0D24-471C-9781-BC58819E1DE2}"/>
                  </a:ext>
                </a:extLst>
              </p:cNvPr>
              <p:cNvPicPr>
                <a:picLocks noChangeAspect="1"/>
              </p:cNvPicPr>
              <p:nvPr/>
            </p:nvPicPr>
            <p:blipFill rotWithShape="1">
              <a:blip r:embed="rId8"/>
              <a:srcRect t="47007" b="48702"/>
              <a:stretch/>
            </p:blipFill>
            <p:spPr>
              <a:xfrm>
                <a:off x="5083351" y="2213809"/>
                <a:ext cx="4514116" cy="180874"/>
              </a:xfrm>
              <a:prstGeom prst="rect">
                <a:avLst/>
              </a:prstGeom>
            </p:spPr>
          </p:pic>
          <p:pic>
            <p:nvPicPr>
              <p:cNvPr id="24" name="Picture 23">
                <a:extLst>
                  <a:ext uri="{FF2B5EF4-FFF2-40B4-BE49-F238E27FC236}">
                    <a16:creationId xmlns:a16="http://schemas.microsoft.com/office/drawing/2014/main" id="{76E98E78-8670-4942-B6B8-91DD8BB3FFCC}"/>
                  </a:ext>
                </a:extLst>
              </p:cNvPr>
              <p:cNvPicPr>
                <a:picLocks noChangeAspect="1"/>
              </p:cNvPicPr>
              <p:nvPr/>
            </p:nvPicPr>
            <p:blipFill rotWithShape="1">
              <a:blip r:embed="rId8"/>
              <a:srcRect t="51787" b="43922"/>
              <a:stretch/>
            </p:blipFill>
            <p:spPr>
              <a:xfrm>
                <a:off x="5083351" y="2442701"/>
                <a:ext cx="4514116" cy="180874"/>
              </a:xfrm>
              <a:prstGeom prst="rect">
                <a:avLst/>
              </a:prstGeom>
            </p:spPr>
          </p:pic>
          <p:pic>
            <p:nvPicPr>
              <p:cNvPr id="25" name="Picture 24">
                <a:extLst>
                  <a:ext uri="{FF2B5EF4-FFF2-40B4-BE49-F238E27FC236}">
                    <a16:creationId xmlns:a16="http://schemas.microsoft.com/office/drawing/2014/main" id="{D7E9D541-5780-4545-9C95-A68477FCFB1E}"/>
                  </a:ext>
                </a:extLst>
              </p:cNvPr>
              <p:cNvPicPr>
                <a:picLocks noChangeAspect="1"/>
              </p:cNvPicPr>
              <p:nvPr/>
            </p:nvPicPr>
            <p:blipFill rotWithShape="1">
              <a:blip r:embed="rId8"/>
              <a:srcRect t="60566" b="34501"/>
              <a:stretch/>
            </p:blipFill>
            <p:spPr>
              <a:xfrm>
                <a:off x="5083351" y="2677991"/>
                <a:ext cx="4514116" cy="207961"/>
              </a:xfrm>
              <a:prstGeom prst="rect">
                <a:avLst/>
              </a:prstGeom>
            </p:spPr>
          </p:pic>
          <p:pic>
            <p:nvPicPr>
              <p:cNvPr id="26" name="Picture 25">
                <a:extLst>
                  <a:ext uri="{FF2B5EF4-FFF2-40B4-BE49-F238E27FC236}">
                    <a16:creationId xmlns:a16="http://schemas.microsoft.com/office/drawing/2014/main" id="{2EE3C15A-D340-474C-94E1-75923DF122B1}"/>
                  </a:ext>
                </a:extLst>
              </p:cNvPr>
              <p:cNvPicPr>
                <a:picLocks noChangeAspect="1"/>
              </p:cNvPicPr>
              <p:nvPr/>
            </p:nvPicPr>
            <p:blipFill rotWithShape="1">
              <a:blip r:embed="rId8"/>
              <a:srcRect l="-611" t="65174" r="611" b="29893"/>
              <a:stretch/>
            </p:blipFill>
            <p:spPr>
              <a:xfrm>
                <a:off x="5083351" y="2929641"/>
                <a:ext cx="4514116" cy="207961"/>
              </a:xfrm>
              <a:prstGeom prst="rect">
                <a:avLst/>
              </a:prstGeom>
            </p:spPr>
          </p:pic>
          <p:pic>
            <p:nvPicPr>
              <p:cNvPr id="27" name="Picture 26">
                <a:extLst>
                  <a:ext uri="{FF2B5EF4-FFF2-40B4-BE49-F238E27FC236}">
                    <a16:creationId xmlns:a16="http://schemas.microsoft.com/office/drawing/2014/main" id="{0DD8CF01-DCBB-43D4-9857-795AD9CA6A14}"/>
                  </a:ext>
                </a:extLst>
              </p:cNvPr>
              <p:cNvPicPr>
                <a:picLocks noChangeAspect="1"/>
              </p:cNvPicPr>
              <p:nvPr/>
            </p:nvPicPr>
            <p:blipFill rotWithShape="1">
              <a:blip r:embed="rId8"/>
              <a:srcRect t="42526" b="52541"/>
              <a:stretch/>
            </p:blipFill>
            <p:spPr>
              <a:xfrm>
                <a:off x="5083351" y="3176915"/>
                <a:ext cx="4514116" cy="207961"/>
              </a:xfrm>
              <a:prstGeom prst="rect">
                <a:avLst/>
              </a:prstGeom>
            </p:spPr>
          </p:pic>
        </p:grpSp>
        <p:pic>
          <p:nvPicPr>
            <p:cNvPr id="9" name="Picture 8">
              <a:extLst>
                <a:ext uri="{FF2B5EF4-FFF2-40B4-BE49-F238E27FC236}">
                  <a16:creationId xmlns:a16="http://schemas.microsoft.com/office/drawing/2014/main" id="{6729A98C-0B45-47E2-B27C-5A4C5D29126E}"/>
                </a:ext>
              </a:extLst>
            </p:cNvPr>
            <p:cNvPicPr>
              <a:picLocks noChangeAspect="1"/>
            </p:cNvPicPr>
            <p:nvPr/>
          </p:nvPicPr>
          <p:blipFill>
            <a:blip r:embed="rId9"/>
            <a:stretch>
              <a:fillRect/>
            </a:stretch>
          </p:blipFill>
          <p:spPr>
            <a:xfrm>
              <a:off x="7229315" y="5458641"/>
              <a:ext cx="3984848" cy="267354"/>
            </a:xfrm>
            <a:prstGeom prst="rect">
              <a:avLst/>
            </a:prstGeom>
          </p:spPr>
        </p:pic>
      </p:grpSp>
    </p:spTree>
    <p:extLst>
      <p:ext uri="{BB962C8B-B14F-4D97-AF65-F5344CB8AC3E}">
        <p14:creationId xmlns:p14="http://schemas.microsoft.com/office/powerpoint/2010/main" val="1427947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FINETUNING CLASSIFIERS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4DAB01B-D5A7-46EB-8281-63196022346D}"/>
              </a:ext>
            </a:extLst>
          </p:cNvPr>
          <p:cNvPicPr>
            <a:picLocks noChangeAspect="1"/>
          </p:cNvPicPr>
          <p:nvPr/>
        </p:nvPicPr>
        <p:blipFill>
          <a:blip r:embed="rId6"/>
          <a:stretch>
            <a:fillRect/>
          </a:stretch>
        </p:blipFill>
        <p:spPr>
          <a:xfrm>
            <a:off x="6667687" y="1574014"/>
            <a:ext cx="4040916" cy="4378960"/>
          </a:xfrm>
          <a:prstGeom prst="rect">
            <a:avLst/>
          </a:prstGeom>
        </p:spPr>
      </p:pic>
      <p:sp>
        <p:nvSpPr>
          <p:cNvPr id="17" name="Rectangle 16">
            <a:extLst>
              <a:ext uri="{FF2B5EF4-FFF2-40B4-BE49-F238E27FC236}">
                <a16:creationId xmlns:a16="http://schemas.microsoft.com/office/drawing/2014/main" id="{6E9D5D58-D006-44CC-A0C8-7692D58619D1}"/>
              </a:ext>
            </a:extLst>
          </p:cNvPr>
          <p:cNvSpPr/>
          <p:nvPr/>
        </p:nvSpPr>
        <p:spPr>
          <a:xfrm>
            <a:off x="896112" y="4755335"/>
            <a:ext cx="5061947" cy="923330"/>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As </a:t>
            </a:r>
            <a:r>
              <a:rPr lang="fr-FR" dirty="0" err="1">
                <a:latin typeface="Ubisoft Sans" panose="02000504030000020004" pitchFamily="2" charset="-78"/>
                <a:cs typeface="Ubisoft Sans" panose="02000504030000020004" pitchFamily="2" charset="-78"/>
              </a:rPr>
              <a:t>such</a:t>
            </a:r>
            <a:r>
              <a:rPr lang="fr-FR" dirty="0">
                <a:latin typeface="Ubisoft Sans" panose="02000504030000020004" pitchFamily="2" charset="-78"/>
                <a:cs typeface="Ubisoft Sans" panose="02000504030000020004" pitchFamily="2" charset="-78"/>
              </a:rPr>
              <a:t>, convergence of </a:t>
            </a:r>
            <a:r>
              <a:rPr lang="fr-FR" dirty="0" err="1">
                <a:latin typeface="Ubisoft Sans" panose="02000504030000020004" pitchFamily="2" charset="-78"/>
                <a:cs typeface="Ubisoft Sans" panose="02000504030000020004" pitchFamily="2" charset="-78"/>
              </a:rPr>
              <a:t>such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models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tied</a:t>
            </a:r>
            <a:r>
              <a:rPr lang="fr-FR" dirty="0">
                <a:latin typeface="Ubisoft Sans" panose="02000504030000020004" pitchFamily="2" charset="-78"/>
                <a:cs typeface="Ubisoft Sans" panose="02000504030000020004" pitchFamily="2" charset="-78"/>
              </a:rPr>
              <a:t> to the set of </a:t>
            </a:r>
            <a:r>
              <a:rPr lang="fr-FR" dirty="0" err="1">
                <a:latin typeface="Ubisoft Sans" panose="02000504030000020004" pitchFamily="2" charset="-78"/>
                <a:cs typeface="Ubisoft Sans" panose="02000504030000020004" pitchFamily="2" charset="-78"/>
              </a:rPr>
              <a:t>hyperparameters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especially</a:t>
            </a:r>
            <a:r>
              <a:rPr lang="fr-FR" dirty="0">
                <a:latin typeface="Ubisoft Sans" panose="02000504030000020004" pitchFamily="2" charset="-78"/>
                <a:cs typeface="Ubisoft Sans" panose="02000504030000020004" pitchFamily="2" charset="-78"/>
              </a:rPr>
              <a:t> for </a:t>
            </a:r>
            <a:r>
              <a:rPr lang="fr-FR" dirty="0" err="1">
                <a:latin typeface="Ubisoft Sans" panose="02000504030000020004" pitchFamily="2" charset="-78"/>
                <a:cs typeface="Ubisoft Sans" panose="02000504030000020004" pitchFamily="2" charset="-78"/>
              </a:rPr>
              <a:t>low</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amount</a:t>
            </a:r>
            <a:r>
              <a:rPr lang="fr-FR" dirty="0">
                <a:latin typeface="Ubisoft Sans" panose="02000504030000020004" pitchFamily="2" charset="-78"/>
                <a:cs typeface="Ubisoft Sans" panose="02000504030000020004" pitchFamily="2" charset="-78"/>
              </a:rPr>
              <a:t> of data. </a:t>
            </a:r>
            <a:r>
              <a:rPr lang="fr-FR" dirty="0" err="1">
                <a:latin typeface="Ubisoft Sans" panose="02000504030000020004" pitchFamily="2" charset="-78"/>
                <a:cs typeface="Ubisoft Sans" panose="02000504030000020004" pitchFamily="2" charset="-78"/>
              </a:rPr>
              <a:t>Hint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there</a:t>
            </a:r>
            <a:r>
              <a:rPr lang="fr-FR" dirty="0">
                <a:latin typeface="Ubisoft Sans" panose="02000504030000020004" pitchFamily="2" charset="-78"/>
                <a:cs typeface="Ubisoft Sans" panose="02000504030000020004" pitchFamily="2" charset="-78"/>
              </a:rPr>
              <a:t> are a lot!</a:t>
            </a:r>
          </a:p>
        </p:txBody>
      </p:sp>
      <p:sp>
        <p:nvSpPr>
          <p:cNvPr id="18" name="Rectangle 17">
            <a:extLst>
              <a:ext uri="{FF2B5EF4-FFF2-40B4-BE49-F238E27FC236}">
                <a16:creationId xmlns:a16="http://schemas.microsoft.com/office/drawing/2014/main" id="{B65C16D5-9510-412C-8247-8A77C959B465}"/>
              </a:ext>
            </a:extLst>
          </p:cNvPr>
          <p:cNvSpPr/>
          <p:nvPr/>
        </p:nvSpPr>
        <p:spPr>
          <a:xfrm>
            <a:off x="896112" y="1936279"/>
            <a:ext cx="5061947" cy="923330"/>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Initially</a:t>
            </a:r>
            <a:r>
              <a:rPr lang="fr-FR" dirty="0">
                <a:latin typeface="Ubisoft Sans" panose="02000504030000020004" pitchFamily="2" charset="-78"/>
                <a:cs typeface="Ubisoft Sans" panose="02000504030000020004" pitchFamily="2" charset="-78"/>
              </a:rPr>
              <a:t>, fine-</a:t>
            </a:r>
            <a:r>
              <a:rPr lang="fr-FR" dirty="0" err="1">
                <a:latin typeface="Ubisoft Sans" panose="02000504030000020004" pitchFamily="2" charset="-78"/>
                <a:cs typeface="Ubisoft Sans" panose="02000504030000020004" pitchFamily="2" charset="-78"/>
              </a:rPr>
              <a:t>tuned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language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models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often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went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with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almost</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same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hyperparameters</a:t>
            </a:r>
            <a:r>
              <a:rPr lang="fr-FR" dirty="0">
                <a:latin typeface="Ubisoft Sans" panose="02000504030000020004" pitchFamily="2" charset="-78"/>
                <a:cs typeface="Ubisoft Sans" panose="02000504030000020004" pitchFamily="2" charset="-78"/>
              </a:rPr>
              <a:t> as the </a:t>
            </a:r>
            <a:r>
              <a:rPr lang="fr-FR" dirty="0" err="1">
                <a:latin typeface="Ubisoft Sans" panose="02000504030000020004" pitchFamily="2" charset="-78"/>
                <a:cs typeface="Ubisoft Sans" panose="02000504030000020004" pitchFamily="2" charset="-78"/>
              </a:rPr>
              <a:t>pretrained</a:t>
            </a:r>
            <a:r>
              <a:rPr lang="fr-FR" dirty="0">
                <a:latin typeface="Ubisoft Sans" panose="02000504030000020004" pitchFamily="2" charset="-78"/>
                <a:cs typeface="Ubisoft Sans" panose="02000504030000020004" pitchFamily="2" charset="-78"/>
              </a:rPr>
              <a:t> version. </a:t>
            </a:r>
            <a:r>
              <a:rPr lang="fr-FR" sz="1050" i="1" dirty="0">
                <a:latin typeface="Ubisoft Sans" panose="02000504030000020004" pitchFamily="2" charset="-78"/>
                <a:cs typeface="Ubisoft Sans" panose="02000504030000020004" pitchFamily="2" charset="-78"/>
              </a:rPr>
              <a:t>[BERT </a:t>
            </a:r>
            <a:r>
              <a:rPr lang="fr-FR" sz="1050" i="1" dirty="0" err="1">
                <a:latin typeface="Ubisoft Sans" panose="02000504030000020004" pitchFamily="2" charset="-78"/>
                <a:cs typeface="Ubisoft Sans" panose="02000504030000020004" pitchFamily="2" charset="-78"/>
              </a:rPr>
              <a:t>paper</a:t>
            </a:r>
            <a:r>
              <a:rPr lang="fr-FR" sz="1050" i="1" dirty="0">
                <a:latin typeface="Ubisoft Sans" panose="02000504030000020004" pitchFamily="2" charset="-78"/>
                <a:cs typeface="Ubisoft Sans" panose="02000504030000020004" pitchFamily="2" charset="-78"/>
              </a:rPr>
              <a:t>]</a:t>
            </a:r>
            <a:endParaRPr lang="fr-FR" i="1" dirty="0">
              <a:latin typeface="Ubisoft Sans" panose="02000504030000020004" pitchFamily="2" charset="-78"/>
              <a:cs typeface="Ubisoft Sans" panose="02000504030000020004" pitchFamily="2" charset="-78"/>
            </a:endParaRPr>
          </a:p>
        </p:txBody>
      </p:sp>
      <p:sp>
        <p:nvSpPr>
          <p:cNvPr id="19" name="Rectangle 18">
            <a:extLst>
              <a:ext uri="{FF2B5EF4-FFF2-40B4-BE49-F238E27FC236}">
                <a16:creationId xmlns:a16="http://schemas.microsoft.com/office/drawing/2014/main" id="{C5848E94-677B-407C-8A5E-A9C9F7443196}"/>
              </a:ext>
            </a:extLst>
          </p:cNvPr>
          <p:cNvSpPr/>
          <p:nvPr/>
        </p:nvSpPr>
        <p:spPr>
          <a:xfrm>
            <a:off x="896111" y="3343078"/>
            <a:ext cx="5061947" cy="923330"/>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However</a:t>
            </a:r>
            <a:r>
              <a:rPr lang="fr-FR" dirty="0">
                <a:latin typeface="Ubisoft Sans" panose="02000504030000020004" pitchFamily="2" charset="-78"/>
                <a:cs typeface="Ubisoft Sans" panose="02000504030000020004" pitchFamily="2" charset="-78"/>
              </a:rPr>
              <a:t>, this </a:t>
            </a:r>
            <a:r>
              <a:rPr lang="fr-FR" dirty="0" err="1">
                <a:latin typeface="Ubisoft Sans" panose="02000504030000020004" pitchFamily="2" charset="-78"/>
                <a:cs typeface="Ubisoft Sans" panose="02000504030000020004" pitchFamily="2" charset="-78"/>
              </a:rPr>
              <a:t>statement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was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challenged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later</a:t>
            </a:r>
            <a:r>
              <a:rPr lang="fr-FR" dirty="0">
                <a:latin typeface="Ubisoft Sans" panose="02000504030000020004" pitchFamily="2" charset="-78"/>
                <a:cs typeface="Ubisoft Sans" panose="02000504030000020004" pitchFamily="2" charset="-78"/>
              </a:rPr>
              <a:t> on: </a:t>
            </a:r>
            <a:r>
              <a:rPr lang="fr-FR" dirty="0" err="1">
                <a:latin typeface="Ubisoft Sans" panose="02000504030000020004" pitchFamily="2" charset="-78"/>
                <a:cs typeface="Ubisoft Sans" panose="02000504030000020004" pitchFamily="2" charset="-78"/>
              </a:rPr>
              <a:t>careful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hyperparameter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selection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showed</a:t>
            </a:r>
            <a:r>
              <a:rPr lang="fr-FR" dirty="0">
                <a:latin typeface="Ubisoft Sans" panose="02000504030000020004" pitchFamily="2" charset="-78"/>
                <a:cs typeface="Ubisoft Sans" panose="02000504030000020004" pitchFamily="2" charset="-78"/>
              </a:rPr>
              <a:t> notable performance </a:t>
            </a:r>
            <a:r>
              <a:rPr lang="fr-FR" dirty="0" err="1">
                <a:latin typeface="Ubisoft Sans" panose="02000504030000020004" pitchFamily="2" charset="-78"/>
                <a:cs typeface="Ubisoft Sans" panose="02000504030000020004" pitchFamily="2" charset="-78"/>
              </a:rPr>
              <a:t>improvement</a:t>
            </a:r>
            <a:r>
              <a:rPr lang="fr-FR" dirty="0">
                <a:latin typeface="Ubisoft Sans" panose="02000504030000020004" pitchFamily="2" charset="-78"/>
                <a:cs typeface="Ubisoft Sans" panose="02000504030000020004" pitchFamily="2" charset="-78"/>
              </a:rPr>
              <a:t>. </a:t>
            </a:r>
            <a:r>
              <a:rPr lang="fr-FR" sz="1050" i="1" dirty="0">
                <a:latin typeface="Ubisoft Sans" panose="02000504030000020004" pitchFamily="2" charset="-78"/>
                <a:cs typeface="Ubisoft Sans" panose="02000504030000020004" pitchFamily="2" charset="-78"/>
              </a:rPr>
              <a:t>[</a:t>
            </a:r>
            <a:r>
              <a:rPr lang="fr-FR" sz="1050" i="1" dirty="0" err="1">
                <a:latin typeface="Ubisoft Sans" panose="02000504030000020004" pitchFamily="2" charset="-78"/>
                <a:cs typeface="Ubisoft Sans" panose="02000504030000020004" pitchFamily="2" charset="-78"/>
              </a:rPr>
              <a:t>RoBERTa</a:t>
            </a:r>
            <a:r>
              <a:rPr lang="fr-FR" sz="1050" i="1" dirty="0">
                <a:latin typeface="Ubisoft Sans" panose="02000504030000020004" pitchFamily="2" charset="-78"/>
                <a:cs typeface="Ubisoft Sans" panose="02000504030000020004" pitchFamily="2" charset="-78"/>
              </a:rPr>
              <a:t> </a:t>
            </a:r>
            <a:r>
              <a:rPr lang="fr-FR" sz="1050" i="1" dirty="0" err="1">
                <a:latin typeface="Ubisoft Sans" panose="02000504030000020004" pitchFamily="2" charset="-78"/>
                <a:cs typeface="Ubisoft Sans" panose="02000504030000020004" pitchFamily="2" charset="-78"/>
              </a:rPr>
              <a:t>paper</a:t>
            </a:r>
            <a:r>
              <a:rPr lang="fr-FR" sz="1050" i="1" dirty="0">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356011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HYPERPARAMETER OPTIMIZATION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5848E94-677B-407C-8A5E-A9C9F7443196}"/>
              </a:ext>
            </a:extLst>
          </p:cNvPr>
          <p:cNvSpPr/>
          <p:nvPr/>
        </p:nvSpPr>
        <p:spPr>
          <a:xfrm>
            <a:off x="3565027" y="3343078"/>
            <a:ext cx="5061947" cy="646331"/>
          </a:xfrm>
          <a:prstGeom prst="rect">
            <a:avLst/>
          </a:prstGeom>
        </p:spPr>
        <p:txBody>
          <a:bodyPr wrap="square">
            <a:spAutoFit/>
          </a:bodyPr>
          <a:lstStyle/>
          <a:p>
            <a:pPr algn="ctr"/>
            <a:r>
              <a:rPr lang="fr-FR" dirty="0">
                <a:latin typeface="Ubisoft Sans" panose="02000504030000020004" pitchFamily="2" charset="-78"/>
                <a:cs typeface="Ubisoft Sans" panose="02000504030000020004" pitchFamily="2" charset="-78"/>
              </a:rPr>
              <a:t>How do </a:t>
            </a:r>
            <a:r>
              <a:rPr lang="fr-FR" dirty="0" err="1">
                <a:latin typeface="Ubisoft Sans" panose="02000504030000020004" pitchFamily="2" charset="-78"/>
                <a:cs typeface="Ubisoft Sans" panose="02000504030000020004" pitchFamily="2" charset="-78"/>
              </a:rPr>
              <a:t>we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identify</a:t>
            </a:r>
            <a:r>
              <a:rPr lang="fr-FR" dirty="0">
                <a:latin typeface="Ubisoft Sans" panose="02000504030000020004" pitchFamily="2" charset="-78"/>
                <a:cs typeface="Ubisoft Sans" panose="02000504030000020004" pitchFamily="2" charset="-78"/>
              </a:rPr>
              <a:t> best </a:t>
            </a:r>
            <a:r>
              <a:rPr lang="fr-FR" dirty="0" err="1">
                <a:latin typeface="Ubisoft Sans" panose="02000504030000020004" pitchFamily="2" charset="-78"/>
                <a:cs typeface="Ubisoft Sans" panose="02000504030000020004" pitchFamily="2" charset="-78"/>
              </a:rPr>
              <a:t>hyperparameters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when</a:t>
            </a:r>
            <a:r>
              <a:rPr lang="fr-FR" dirty="0">
                <a:latin typeface="Ubisoft Sans" panose="02000504030000020004" pitchFamily="2" charset="-78"/>
                <a:cs typeface="Ubisoft Sans" panose="02000504030000020004" pitchFamily="2" charset="-78"/>
              </a:rPr>
              <a:t> training a model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time </a:t>
            </a:r>
            <a:r>
              <a:rPr lang="fr-FR" dirty="0" err="1">
                <a:latin typeface="Ubisoft Sans" panose="02000504030000020004" pitchFamily="2" charset="-78"/>
                <a:cs typeface="Ubisoft Sans" panose="02000504030000020004" pitchFamily="2" charset="-78"/>
              </a:rPr>
              <a:t>consuming</a:t>
            </a:r>
            <a:r>
              <a:rPr lang="fr-FR" dirty="0">
                <a:latin typeface="Ubisoft Sans" panose="02000504030000020004" pitchFamily="2" charset="-78"/>
                <a:cs typeface="Ubisoft Sans" panose="02000504030000020004" pitchFamily="2" charset="-78"/>
              </a:rPr>
              <a:t> and </a:t>
            </a:r>
            <a:r>
              <a:rPr lang="fr-FR" dirty="0" err="1">
                <a:latin typeface="Ubisoft Sans" panose="02000504030000020004" pitchFamily="2" charset="-78"/>
                <a:cs typeface="Ubisoft Sans" panose="02000504030000020004" pitchFamily="2" charset="-78"/>
              </a:rPr>
              <a:t>costly</a:t>
            </a:r>
            <a:r>
              <a:rPr lang="fr-FR" dirty="0">
                <a:latin typeface="Ubisoft Sans" panose="02000504030000020004" pitchFamily="2" charset="-78"/>
                <a:cs typeface="Ubisoft Sans" panose="02000504030000020004" pitchFamily="2" charset="-78"/>
              </a:rPr>
              <a:t>?</a:t>
            </a:r>
          </a:p>
        </p:txBody>
      </p:sp>
    </p:spTree>
    <p:extLst>
      <p:ext uri="{BB962C8B-B14F-4D97-AF65-F5344CB8AC3E}">
        <p14:creationId xmlns:p14="http://schemas.microsoft.com/office/powerpoint/2010/main" val="921736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HYPERPARAMETER SELECTION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F5653AD-9307-4C1C-90C7-00907E8A4494}"/>
              </a:ext>
            </a:extLst>
          </p:cNvPr>
          <p:cNvPicPr>
            <a:picLocks noChangeAspect="1"/>
          </p:cNvPicPr>
          <p:nvPr/>
        </p:nvPicPr>
        <p:blipFill>
          <a:blip r:embed="rId6"/>
          <a:stretch>
            <a:fillRect/>
          </a:stretch>
        </p:blipFill>
        <p:spPr>
          <a:xfrm>
            <a:off x="1952616" y="2060569"/>
            <a:ext cx="8281954" cy="3235260"/>
          </a:xfrm>
          <a:prstGeom prst="rect">
            <a:avLst/>
          </a:prstGeom>
        </p:spPr>
      </p:pic>
      <p:sp>
        <p:nvSpPr>
          <p:cNvPr id="16" name="TextBox 15">
            <a:extLst>
              <a:ext uri="{FF2B5EF4-FFF2-40B4-BE49-F238E27FC236}">
                <a16:creationId xmlns:a16="http://schemas.microsoft.com/office/drawing/2014/main" id="{76F3DA30-DD83-4F74-8C44-4EED71818E9C}"/>
              </a:ext>
            </a:extLst>
          </p:cNvPr>
          <p:cNvSpPr txBox="1"/>
          <p:nvPr/>
        </p:nvSpPr>
        <p:spPr>
          <a:xfrm>
            <a:off x="4213601" y="5295829"/>
            <a:ext cx="3772718" cy="253916"/>
          </a:xfrm>
          <a:prstGeom prst="rect">
            <a:avLst/>
          </a:prstGeom>
          <a:noFill/>
        </p:spPr>
        <p:txBody>
          <a:bodyPr wrap="square">
            <a:spAutoFit/>
          </a:bodyPr>
          <a:lstStyle/>
          <a:p>
            <a:pPr algn="ctr"/>
            <a:r>
              <a:rPr lang="en-US" sz="1050" i="1" dirty="0">
                <a:hlinkClick r:id="rId7"/>
              </a:rPr>
              <a:t>https://www.anyscale.com/blog/population-based-bandits</a:t>
            </a:r>
            <a:endParaRPr lang="en-US" sz="1050" i="1" dirty="0"/>
          </a:p>
        </p:txBody>
      </p:sp>
    </p:spTree>
    <p:extLst>
      <p:ext uri="{BB962C8B-B14F-4D97-AF65-F5344CB8AC3E}">
        <p14:creationId xmlns:p14="http://schemas.microsoft.com/office/powerpoint/2010/main" val="193286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nature, fireplace&#10;&#10;Description automatically generated">
            <a:extLst>
              <a:ext uri="{FF2B5EF4-FFF2-40B4-BE49-F238E27FC236}">
                <a16:creationId xmlns:a16="http://schemas.microsoft.com/office/drawing/2014/main" id="{252547CF-1588-489E-84D1-AB3D2CC4E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p:cNvSpPr/>
          <p:nvPr/>
        </p:nvSpPr>
        <p:spPr>
          <a:xfrm>
            <a:off x="0" y="23341"/>
            <a:ext cx="12192000" cy="68580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p:cNvSpPr txBox="1"/>
          <p:nvPr/>
        </p:nvSpPr>
        <p:spPr>
          <a:xfrm>
            <a:off x="1428923" y="504132"/>
            <a:ext cx="9334154"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WHY IT MATTERS</a:t>
            </a:r>
          </a:p>
        </p:txBody>
      </p:sp>
      <p:sp>
        <p:nvSpPr>
          <p:cNvPr id="14" name="TextBox 13"/>
          <p:cNvSpPr txBox="1"/>
          <p:nvPr/>
        </p:nvSpPr>
        <p:spPr>
          <a:xfrm>
            <a:off x="1428923" y="1538842"/>
            <a:ext cx="9334154" cy="1077218"/>
          </a:xfrm>
          <a:prstGeom prst="rect">
            <a:avLst/>
          </a:prstGeom>
          <a:noFill/>
        </p:spPr>
        <p:txBody>
          <a:bodyPr wrap="square" rtlCol="0">
            <a:spAutoFit/>
          </a:bodyPr>
          <a:lstStyle/>
          <a:p>
            <a:pPr algn="just"/>
            <a:r>
              <a:rPr lang="en-US" sz="1600" dirty="0">
                <a:solidFill>
                  <a:schemeClr val="bg1"/>
                </a:solidFill>
                <a:latin typeface="Ubisoft Sans" panose="02000504030000020004" pitchFamily="2" charset="-78"/>
                <a:cs typeface="Ubisoft Sans" panose="02000504030000020004" pitchFamily="2" charset="-78"/>
              </a:rPr>
              <a:t>Language models are core to most of modern NLP applications at the moment. After their introduction, we have seen performance increases in a wide range of NLP subtasks by a factor of around 5-10%. Given the fact that previous state of the art systems yielded 70%+ scores, this was a huge achievement on par with the introduction of CNNs in computer vision.</a:t>
            </a:r>
          </a:p>
        </p:txBody>
      </p:sp>
      <p:sp>
        <p:nvSpPr>
          <p:cNvPr id="15" name="TextBox 14"/>
          <p:cNvSpPr txBox="1"/>
          <p:nvPr/>
        </p:nvSpPr>
        <p:spPr>
          <a:xfrm>
            <a:off x="1428923" y="3131434"/>
            <a:ext cx="9334154" cy="1323439"/>
          </a:xfrm>
          <a:prstGeom prst="rect">
            <a:avLst/>
          </a:prstGeom>
          <a:noFill/>
        </p:spPr>
        <p:txBody>
          <a:bodyPr wrap="square" rtlCol="0">
            <a:spAutoFit/>
          </a:bodyPr>
          <a:lstStyle/>
          <a:p>
            <a:pPr algn="just"/>
            <a:r>
              <a:rPr lang="en-US" sz="1600" dirty="0">
                <a:solidFill>
                  <a:schemeClr val="bg1"/>
                </a:solidFill>
                <a:latin typeface="Ubisoft Sans" panose="02000504030000020004" pitchFamily="2" charset="-78"/>
                <a:cs typeface="Ubisoft Sans" panose="02000504030000020004" pitchFamily="2" charset="-78"/>
              </a:rPr>
              <a:t>Despite being powerful in terms of task handling, they fall short on their size and capacity to be deployed at scale easily. In 2018, BERT (a notably performant Transformer based architecture) was released with 320M trainable parameters. GPT-3.5 (another notably performant language model released in 2021) has 175B parameters (x510 in size). In 2025, we see the release of models with 1T params (e.g. Kimi-K2).</a:t>
            </a:r>
          </a:p>
        </p:txBody>
      </p:sp>
      <p:sp>
        <p:nvSpPr>
          <p:cNvPr id="16" name="TextBox 15"/>
          <p:cNvSpPr txBox="1"/>
          <p:nvPr/>
        </p:nvSpPr>
        <p:spPr>
          <a:xfrm>
            <a:off x="1428923" y="4724027"/>
            <a:ext cx="9334154" cy="830997"/>
          </a:xfrm>
          <a:prstGeom prst="rect">
            <a:avLst/>
          </a:prstGeom>
          <a:noFill/>
        </p:spPr>
        <p:txBody>
          <a:bodyPr wrap="square" rtlCol="0">
            <a:spAutoFit/>
          </a:bodyPr>
          <a:lstStyle/>
          <a:p>
            <a:pPr algn="just"/>
            <a:r>
              <a:rPr lang="en-US" sz="1600" dirty="0">
                <a:solidFill>
                  <a:schemeClr val="bg1"/>
                </a:solidFill>
                <a:latin typeface="Ubisoft Sans" panose="02000504030000020004" pitchFamily="2" charset="-78"/>
                <a:cs typeface="Ubisoft Sans" panose="02000504030000020004" pitchFamily="2" charset="-78"/>
              </a:rPr>
              <a:t>As a result, creating and deploying systems based on those architectures have proven to be difficult. This presentation will highlight some techniques that were introduced to tackle this situation and help us put those systems into production.</a:t>
            </a:r>
          </a:p>
        </p:txBody>
      </p:sp>
      <p:pic>
        <p:nvPicPr>
          <p:cNvPr id="18" name="Picture 2" descr="https://world.ubisoft.org/job/itd/SecurityRiskManagement/Internal.Documents/Data%20Classification%20Cartridge/L1_normal_EN.png">
            <a:extLst>
              <a:ext uri="{FF2B5EF4-FFF2-40B4-BE49-F238E27FC236}">
                <a16:creationId xmlns:a16="http://schemas.microsoft.com/office/drawing/2014/main" id="{7378DF23-380B-4C44-8571-6D666532D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214B938-8A95-1C69-7A69-F86500D03F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3" name="Picture 2" descr="https://www.esiea.fr/wp-content/uploads/2020/02/fond-bleu.jpg">
            <a:extLst>
              <a:ext uri="{FF2B5EF4-FFF2-40B4-BE49-F238E27FC236}">
                <a16:creationId xmlns:a16="http://schemas.microsoft.com/office/drawing/2014/main" id="{499EB6AD-374E-5FEB-C341-5534DDE92B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238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HYPERPARAMETER SELECTION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50178" name="Picture 2" descr="GridSearch VS RandomizedSearch VS BayesSearch | by Jay Hui | Towards Data  Science">
            <a:extLst>
              <a:ext uri="{FF2B5EF4-FFF2-40B4-BE49-F238E27FC236}">
                <a16:creationId xmlns:a16="http://schemas.microsoft.com/office/drawing/2014/main" id="{D334C600-78DF-42C3-A4CE-AE048EE62B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6477" y="1664551"/>
            <a:ext cx="6834232" cy="436614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FC2D56A-D374-4D59-B44C-80DA3972DAE5}"/>
              </a:ext>
            </a:extLst>
          </p:cNvPr>
          <p:cNvSpPr txBox="1"/>
          <p:nvPr/>
        </p:nvSpPr>
        <p:spPr>
          <a:xfrm>
            <a:off x="4207234" y="5981234"/>
            <a:ext cx="3772718" cy="415498"/>
          </a:xfrm>
          <a:prstGeom prst="rect">
            <a:avLst/>
          </a:prstGeom>
          <a:noFill/>
        </p:spPr>
        <p:txBody>
          <a:bodyPr wrap="square">
            <a:spAutoFit/>
          </a:bodyPr>
          <a:lstStyle/>
          <a:p>
            <a:pPr algn="ctr"/>
            <a:r>
              <a:rPr lang="en-US" sz="1050" i="1" dirty="0">
                <a:hlinkClick r:id="rId7"/>
              </a:rPr>
              <a:t>https://towardsdatascience.com/gridsearch-vs-randomizedsearch-vs-bayesiansearch-cfa76de27c6b</a:t>
            </a:r>
            <a:endParaRPr lang="en-US" sz="1050" i="1" dirty="0"/>
          </a:p>
        </p:txBody>
      </p:sp>
    </p:spTree>
    <p:extLst>
      <p:ext uri="{BB962C8B-B14F-4D97-AF65-F5344CB8AC3E}">
        <p14:creationId xmlns:p14="http://schemas.microsoft.com/office/powerpoint/2010/main" val="85331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HYPERPARAMETER SELECTION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687E8F1-1499-4F7C-8E36-4C59E992D8FF}"/>
              </a:ext>
            </a:extLst>
          </p:cNvPr>
          <p:cNvGrpSpPr/>
          <p:nvPr/>
        </p:nvGrpSpPr>
        <p:grpSpPr>
          <a:xfrm>
            <a:off x="1047437" y="2282914"/>
            <a:ext cx="10097127" cy="3090310"/>
            <a:chOff x="905064" y="2433915"/>
            <a:chExt cx="10097127" cy="3090310"/>
          </a:xfrm>
        </p:grpSpPr>
        <p:pic>
          <p:nvPicPr>
            <p:cNvPr id="5" name="Picture 4" descr="Text&#10;&#10;Description automatically generated">
              <a:extLst>
                <a:ext uri="{FF2B5EF4-FFF2-40B4-BE49-F238E27FC236}">
                  <a16:creationId xmlns:a16="http://schemas.microsoft.com/office/drawing/2014/main" id="{8ED9AC8C-95CC-4068-8BBD-7CED62D493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4893" y="2433915"/>
              <a:ext cx="3667298" cy="3090310"/>
            </a:xfrm>
            <a:prstGeom prst="rect">
              <a:avLst/>
            </a:prstGeom>
          </p:spPr>
        </p:pic>
        <p:grpSp>
          <p:nvGrpSpPr>
            <p:cNvPr id="7" name="Group 6">
              <a:extLst>
                <a:ext uri="{FF2B5EF4-FFF2-40B4-BE49-F238E27FC236}">
                  <a16:creationId xmlns:a16="http://schemas.microsoft.com/office/drawing/2014/main" id="{8A0C2F54-32ED-44D2-8FC0-28C8952CE688}"/>
                </a:ext>
              </a:extLst>
            </p:cNvPr>
            <p:cNvGrpSpPr/>
            <p:nvPr/>
          </p:nvGrpSpPr>
          <p:grpSpPr>
            <a:xfrm>
              <a:off x="905064" y="3000718"/>
              <a:ext cx="5312128" cy="2172147"/>
              <a:chOff x="636616" y="3143134"/>
              <a:chExt cx="5312128" cy="2172147"/>
            </a:xfrm>
          </p:grpSpPr>
          <p:pic>
            <p:nvPicPr>
              <p:cNvPr id="2" name="Picture 2" descr="Get better at building Pytorch models with Lightning and Ray Tune | by  Maxence Alluin | Towards Data Science">
                <a:extLst>
                  <a:ext uri="{FF2B5EF4-FFF2-40B4-BE49-F238E27FC236}">
                    <a16:creationId xmlns:a16="http://schemas.microsoft.com/office/drawing/2014/main" id="{8A55C758-0C47-401E-ABE3-2AAE7F5DFF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1359" y="3143134"/>
                <a:ext cx="3862642" cy="121565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C1BD40B-DB31-4A68-80FD-2D577D309CFE}"/>
                  </a:ext>
                </a:extLst>
              </p:cNvPr>
              <p:cNvSpPr txBox="1"/>
              <p:nvPr/>
            </p:nvSpPr>
            <p:spPr>
              <a:xfrm>
                <a:off x="636616" y="4361174"/>
                <a:ext cx="5312128" cy="954107"/>
              </a:xfrm>
              <a:prstGeom prst="rect">
                <a:avLst/>
              </a:prstGeom>
              <a:noFill/>
            </p:spPr>
            <p:txBody>
              <a:bodyPr wrap="square">
                <a:spAutoFit/>
              </a:bodyPr>
              <a:lstStyle/>
              <a:p>
                <a:pPr algn="just"/>
                <a:r>
                  <a:rPr lang="en-US" sz="1400" b="0" i="0" dirty="0">
                    <a:solidFill>
                      <a:srgbClr val="333333"/>
                    </a:solidFill>
                    <a:effectLst/>
                    <a:latin typeface="Ubisoft Sans" panose="02000504030000020004" pitchFamily="2" charset="-78"/>
                    <a:cs typeface="Ubisoft Sans" panose="02000504030000020004" pitchFamily="2" charset="-78"/>
                  </a:rPr>
                  <a:t>Tune is a Python library for experiment execution and hyperparameter tuning at any scale. It is included within Ray, another Python library dedicated to the building of distributed applications.</a:t>
                </a:r>
                <a:endParaRPr lang="fr-FR" sz="1400" dirty="0">
                  <a:latin typeface="Ubisoft Sans" panose="02000504030000020004" pitchFamily="2" charset="-78"/>
                  <a:cs typeface="Ubisoft Sans" panose="02000504030000020004" pitchFamily="2" charset="-78"/>
                </a:endParaRPr>
              </a:p>
            </p:txBody>
          </p:sp>
        </p:grpSp>
      </p:grpSp>
    </p:spTree>
    <p:extLst>
      <p:ext uri="{BB962C8B-B14F-4D97-AF65-F5344CB8AC3E}">
        <p14:creationId xmlns:p14="http://schemas.microsoft.com/office/powerpoint/2010/main" val="2392588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HYPERPARAMETER SELECTION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CB7546C-714C-4163-93F1-FCC6A42D9ECB}"/>
              </a:ext>
            </a:extLst>
          </p:cNvPr>
          <p:cNvPicPr>
            <a:picLocks noChangeAspect="1"/>
          </p:cNvPicPr>
          <p:nvPr/>
        </p:nvPicPr>
        <p:blipFill rotWithShape="1">
          <a:blip r:embed="rId6"/>
          <a:srcRect r="11583" b="29635"/>
          <a:stretch/>
        </p:blipFill>
        <p:spPr>
          <a:xfrm>
            <a:off x="1704129" y="1418126"/>
            <a:ext cx="4311941" cy="556288"/>
          </a:xfrm>
          <a:prstGeom prst="rect">
            <a:avLst/>
          </a:prstGeom>
        </p:spPr>
      </p:pic>
      <p:sp>
        <p:nvSpPr>
          <p:cNvPr id="17" name="TextBox 16">
            <a:extLst>
              <a:ext uri="{FF2B5EF4-FFF2-40B4-BE49-F238E27FC236}">
                <a16:creationId xmlns:a16="http://schemas.microsoft.com/office/drawing/2014/main" id="{26EA85E5-B6C9-4E7C-B4F1-103EBDF6431B}"/>
              </a:ext>
            </a:extLst>
          </p:cNvPr>
          <p:cNvSpPr txBox="1"/>
          <p:nvPr/>
        </p:nvSpPr>
        <p:spPr>
          <a:xfrm>
            <a:off x="2322263" y="5722945"/>
            <a:ext cx="2803410" cy="253916"/>
          </a:xfrm>
          <a:prstGeom prst="rect">
            <a:avLst/>
          </a:prstGeom>
          <a:noFill/>
        </p:spPr>
        <p:txBody>
          <a:bodyPr wrap="square">
            <a:spAutoFit/>
          </a:bodyPr>
          <a:lstStyle/>
          <a:p>
            <a:pPr algn="ctr"/>
            <a:r>
              <a:rPr lang="en-US" sz="1050" i="1" dirty="0">
                <a:hlinkClick r:id="rId7"/>
              </a:rPr>
              <a:t>Population Based Training of Neural Networks</a:t>
            </a:r>
            <a:endParaRPr lang="en-US" sz="1050" i="1" dirty="0"/>
          </a:p>
        </p:txBody>
      </p:sp>
      <p:pic>
        <p:nvPicPr>
          <p:cNvPr id="18" name="Picture 17">
            <a:extLst>
              <a:ext uri="{FF2B5EF4-FFF2-40B4-BE49-F238E27FC236}">
                <a16:creationId xmlns:a16="http://schemas.microsoft.com/office/drawing/2014/main" id="{1B6B937A-3262-43D8-B80B-A09A624F3473}"/>
              </a:ext>
            </a:extLst>
          </p:cNvPr>
          <p:cNvPicPr>
            <a:picLocks noChangeAspect="1"/>
          </p:cNvPicPr>
          <p:nvPr/>
        </p:nvPicPr>
        <p:blipFill rotWithShape="1">
          <a:blip r:embed="rId8"/>
          <a:srcRect l="401" r="-1"/>
          <a:stretch/>
        </p:blipFill>
        <p:spPr>
          <a:xfrm>
            <a:off x="2424418" y="3214185"/>
            <a:ext cx="1910713" cy="1268988"/>
          </a:xfrm>
          <a:prstGeom prst="rect">
            <a:avLst/>
          </a:prstGeom>
        </p:spPr>
      </p:pic>
      <p:sp>
        <p:nvSpPr>
          <p:cNvPr id="20" name="Rectangle 19">
            <a:extLst>
              <a:ext uri="{FF2B5EF4-FFF2-40B4-BE49-F238E27FC236}">
                <a16:creationId xmlns:a16="http://schemas.microsoft.com/office/drawing/2014/main" id="{01AEDA73-1325-4ABA-B369-4DBCA5D8A23F}"/>
              </a:ext>
            </a:extLst>
          </p:cNvPr>
          <p:cNvSpPr/>
          <p:nvPr/>
        </p:nvSpPr>
        <p:spPr>
          <a:xfrm>
            <a:off x="6283354" y="3110015"/>
            <a:ext cx="5061947" cy="1477328"/>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A single run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composed</a:t>
            </a:r>
            <a:r>
              <a:rPr lang="fr-FR" dirty="0">
                <a:latin typeface="Ubisoft Sans" panose="02000504030000020004" pitchFamily="2" charset="-78"/>
                <a:cs typeface="Ubisoft Sans" panose="02000504030000020004" pitchFamily="2" charset="-78"/>
              </a:rPr>
              <a:t> of </a:t>
            </a:r>
            <a:r>
              <a:rPr lang="fr-FR" dirty="0" err="1">
                <a:latin typeface="Ubisoft Sans" panose="02000504030000020004" pitchFamily="2" charset="-78"/>
                <a:cs typeface="Ubisoft Sans" panose="02000504030000020004" pitchFamily="2" charset="-78"/>
              </a:rPr>
              <a:t>three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elements</a:t>
            </a:r>
            <a:r>
              <a:rPr lang="fr-FR" dirty="0">
                <a:latin typeface="Ubisoft Sans" panose="02000504030000020004" pitchFamily="2" charset="-78"/>
                <a:cs typeface="Ubisoft Sans" panose="02000504030000020004" pitchFamily="2" charset="-78"/>
              </a:rPr>
              <a:t>:</a:t>
            </a:r>
          </a:p>
          <a:p>
            <a:pPr marL="742950" lvl="1" indent="-285750" algn="just">
              <a:buFont typeface="Arial" panose="020B0604020202020204" pitchFamily="34" charset="0"/>
              <a:buChar char="•"/>
            </a:pPr>
            <a:endParaRPr lang="fr-FR" dirty="0">
              <a:latin typeface="Ubisoft Sans" panose="02000504030000020004" pitchFamily="2" charset="-78"/>
              <a:cs typeface="Ubisoft Sans" panose="02000504030000020004" pitchFamily="2" charset="-78"/>
            </a:endParaRPr>
          </a:p>
          <a:p>
            <a:pPr marL="742950" lvl="1" indent="-285750" algn="just">
              <a:buFont typeface="Arial" panose="020B0604020202020204" pitchFamily="34" charset="0"/>
              <a:buChar char="•"/>
            </a:pPr>
            <a:r>
              <a:rPr lang="fr-FR" dirty="0">
                <a:latin typeface="Ubisoft Sans" panose="02000504030000020004" pitchFamily="2" charset="-78"/>
                <a:cs typeface="Ubisoft Sans" panose="02000504030000020004" pitchFamily="2" charset="-78"/>
              </a:rPr>
              <a:t>A </a:t>
            </a:r>
            <a:r>
              <a:rPr lang="fr-FR" dirty="0" err="1">
                <a:latin typeface="Ubisoft Sans" panose="02000504030000020004" pitchFamily="2" charset="-78"/>
                <a:cs typeface="Ubisoft Sans" panose="02000504030000020004" pitchFamily="2" charset="-78"/>
              </a:rPr>
              <a:t>hyperparameter</a:t>
            </a:r>
            <a:r>
              <a:rPr lang="fr-FR" dirty="0">
                <a:latin typeface="Ubisoft Sans" panose="02000504030000020004" pitchFamily="2" charset="-78"/>
                <a:cs typeface="Ubisoft Sans" panose="02000504030000020004" pitchFamily="2" charset="-78"/>
              </a:rPr>
              <a:t> set</a:t>
            </a:r>
          </a:p>
          <a:p>
            <a:pPr marL="742950" lvl="1" indent="-285750" algn="just">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Trained</a:t>
            </a:r>
            <a:r>
              <a:rPr lang="fr-FR" dirty="0">
                <a:latin typeface="Ubisoft Sans" panose="02000504030000020004" pitchFamily="2" charset="-78"/>
                <a:cs typeface="Ubisoft Sans" panose="02000504030000020004" pitchFamily="2" charset="-78"/>
              </a:rPr>
              <a:t> model </a:t>
            </a:r>
            <a:r>
              <a:rPr lang="fr-FR" dirty="0" err="1">
                <a:latin typeface="Ubisoft Sans" panose="02000504030000020004" pitchFamily="2" charset="-78"/>
                <a:cs typeface="Ubisoft Sans" panose="02000504030000020004" pitchFamily="2" charset="-78"/>
              </a:rPr>
              <a:t>weights</a:t>
            </a:r>
            <a:endParaRPr lang="fr-FR" dirty="0">
              <a:latin typeface="Ubisoft Sans" panose="02000504030000020004" pitchFamily="2" charset="-78"/>
              <a:cs typeface="Ubisoft Sans" panose="02000504030000020004" pitchFamily="2" charset="-78"/>
            </a:endParaRPr>
          </a:p>
          <a:p>
            <a:pPr marL="742950" lvl="1" indent="-285750" algn="just">
              <a:buFont typeface="Arial" panose="020B0604020202020204" pitchFamily="34" charset="0"/>
              <a:buChar char="•"/>
            </a:pPr>
            <a:r>
              <a:rPr lang="fr-FR" dirty="0">
                <a:latin typeface="Ubisoft Sans" panose="02000504030000020004" pitchFamily="2" charset="-78"/>
                <a:cs typeface="Ubisoft Sans" panose="02000504030000020004" pitchFamily="2" charset="-78"/>
              </a:rPr>
              <a:t>Performance of </a:t>
            </a:r>
            <a:r>
              <a:rPr lang="fr-FR" dirty="0" err="1">
                <a:latin typeface="Ubisoft Sans" panose="02000504030000020004" pitchFamily="2" charset="-78"/>
                <a:cs typeface="Ubisoft Sans" panose="02000504030000020004" pitchFamily="2" charset="-78"/>
              </a:rPr>
              <a:t>such</a:t>
            </a:r>
            <a:r>
              <a:rPr lang="fr-FR" dirty="0">
                <a:latin typeface="Ubisoft Sans" panose="02000504030000020004" pitchFamily="2" charset="-78"/>
                <a:cs typeface="Ubisoft Sans" panose="02000504030000020004" pitchFamily="2" charset="-78"/>
              </a:rPr>
              <a:t> a model</a:t>
            </a:r>
          </a:p>
        </p:txBody>
      </p:sp>
    </p:spTree>
    <p:extLst>
      <p:ext uri="{BB962C8B-B14F-4D97-AF65-F5344CB8AC3E}">
        <p14:creationId xmlns:p14="http://schemas.microsoft.com/office/powerpoint/2010/main" val="1740959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HYPERPARAMETER SELECTION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nyscale - Population Based Bandits: Provably Efficient Online  Hyperparameter Optimization">
            <a:extLst>
              <a:ext uri="{FF2B5EF4-FFF2-40B4-BE49-F238E27FC236}">
                <a16:creationId xmlns:a16="http://schemas.microsoft.com/office/drawing/2014/main" id="{CCEAA285-EF43-43F1-9498-E1221344DF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831" y="2030240"/>
            <a:ext cx="6960536" cy="36368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CB7546C-714C-4163-93F1-FCC6A42D9ECB}"/>
              </a:ext>
            </a:extLst>
          </p:cNvPr>
          <p:cNvPicPr>
            <a:picLocks noChangeAspect="1"/>
          </p:cNvPicPr>
          <p:nvPr/>
        </p:nvPicPr>
        <p:blipFill rotWithShape="1">
          <a:blip r:embed="rId7"/>
          <a:srcRect r="11583" b="29635"/>
          <a:stretch/>
        </p:blipFill>
        <p:spPr>
          <a:xfrm>
            <a:off x="1704129" y="1418126"/>
            <a:ext cx="4311941" cy="556288"/>
          </a:xfrm>
          <a:prstGeom prst="rect">
            <a:avLst/>
          </a:prstGeom>
        </p:spPr>
      </p:pic>
      <p:sp>
        <p:nvSpPr>
          <p:cNvPr id="17" name="TextBox 16">
            <a:extLst>
              <a:ext uri="{FF2B5EF4-FFF2-40B4-BE49-F238E27FC236}">
                <a16:creationId xmlns:a16="http://schemas.microsoft.com/office/drawing/2014/main" id="{26EA85E5-B6C9-4E7C-B4F1-103EBDF6431B}"/>
              </a:ext>
            </a:extLst>
          </p:cNvPr>
          <p:cNvSpPr txBox="1"/>
          <p:nvPr/>
        </p:nvSpPr>
        <p:spPr>
          <a:xfrm>
            <a:off x="2322263" y="5722945"/>
            <a:ext cx="2803410" cy="253916"/>
          </a:xfrm>
          <a:prstGeom prst="rect">
            <a:avLst/>
          </a:prstGeom>
          <a:noFill/>
        </p:spPr>
        <p:txBody>
          <a:bodyPr wrap="square">
            <a:spAutoFit/>
          </a:bodyPr>
          <a:lstStyle/>
          <a:p>
            <a:pPr algn="ctr"/>
            <a:r>
              <a:rPr lang="en-US" sz="1050" i="1" dirty="0">
                <a:hlinkClick r:id="rId8"/>
              </a:rPr>
              <a:t>Population Based Training of Neural Networks</a:t>
            </a:r>
            <a:endParaRPr lang="en-US" sz="1050" i="1" dirty="0"/>
          </a:p>
        </p:txBody>
      </p:sp>
      <p:grpSp>
        <p:nvGrpSpPr>
          <p:cNvPr id="2" name="Group 1">
            <a:extLst>
              <a:ext uri="{FF2B5EF4-FFF2-40B4-BE49-F238E27FC236}">
                <a16:creationId xmlns:a16="http://schemas.microsoft.com/office/drawing/2014/main" id="{49E2C479-BF73-4A2C-8F0F-5FAB2D12BA30}"/>
              </a:ext>
            </a:extLst>
          </p:cNvPr>
          <p:cNvGrpSpPr/>
          <p:nvPr/>
        </p:nvGrpSpPr>
        <p:grpSpPr>
          <a:xfrm>
            <a:off x="7844175" y="2469992"/>
            <a:ext cx="3967994" cy="3311371"/>
            <a:chOff x="7844175" y="2722682"/>
            <a:chExt cx="3967994" cy="3311371"/>
          </a:xfrm>
        </p:grpSpPr>
        <p:sp>
          <p:nvSpPr>
            <p:cNvPr id="16" name="Rectangle 15">
              <a:extLst>
                <a:ext uri="{FF2B5EF4-FFF2-40B4-BE49-F238E27FC236}">
                  <a16:creationId xmlns:a16="http://schemas.microsoft.com/office/drawing/2014/main" id="{7E8B031E-63E6-46C1-8FE7-99ECF49D05CF}"/>
                </a:ext>
              </a:extLst>
            </p:cNvPr>
            <p:cNvSpPr/>
            <p:nvPr/>
          </p:nvSpPr>
          <p:spPr>
            <a:xfrm>
              <a:off x="7844175" y="2722682"/>
              <a:ext cx="3967994" cy="923330"/>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In PBT, </a:t>
              </a:r>
              <a:r>
                <a:rPr lang="fr-FR" dirty="0" err="1">
                  <a:latin typeface="Ubisoft Sans" panose="02000504030000020004" pitchFamily="2" charset="-78"/>
                  <a:cs typeface="Ubisoft Sans" panose="02000504030000020004" pitchFamily="2" charset="-78"/>
                </a:rPr>
                <a:t>each</a:t>
              </a:r>
              <a:r>
                <a:rPr lang="fr-FR" dirty="0">
                  <a:latin typeface="Ubisoft Sans" panose="02000504030000020004" pitchFamily="2" charset="-78"/>
                  <a:cs typeface="Ubisoft Sans" panose="02000504030000020004" pitchFamily="2" charset="-78"/>
                </a:rPr>
                <a:t> new run </a:t>
              </a:r>
              <a:r>
                <a:rPr lang="fr-FR" dirty="0" err="1">
                  <a:latin typeface="Ubisoft Sans" panose="02000504030000020004" pitchFamily="2" charset="-78"/>
                  <a:cs typeface="Ubisoft Sans" panose="02000504030000020004" pitchFamily="2" charset="-78"/>
                </a:rPr>
                <a:t>created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directly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based</a:t>
              </a:r>
              <a:r>
                <a:rPr lang="fr-FR" dirty="0">
                  <a:latin typeface="Ubisoft Sans" panose="02000504030000020004" pitchFamily="2" charset="-78"/>
                  <a:cs typeface="Ubisoft Sans" panose="02000504030000020004" pitchFamily="2" charset="-78"/>
                </a:rPr>
                <a:t> on the </a:t>
              </a:r>
              <a:r>
                <a:rPr lang="fr-FR" dirty="0" err="1">
                  <a:latin typeface="Ubisoft Sans" panose="02000504030000020004" pitchFamily="2" charset="-78"/>
                  <a:cs typeface="Ubisoft Sans" panose="02000504030000020004" pitchFamily="2" charset="-78"/>
                </a:rPr>
                <a:t>results</a:t>
              </a:r>
              <a:r>
                <a:rPr lang="fr-FR" dirty="0">
                  <a:latin typeface="Ubisoft Sans" panose="02000504030000020004" pitchFamily="2" charset="-78"/>
                  <a:cs typeface="Ubisoft Sans" panose="02000504030000020004" pitchFamily="2" charset="-78"/>
                </a:rPr>
                <a:t> of </a:t>
              </a:r>
              <a:r>
                <a:rPr lang="fr-FR" dirty="0" err="1">
                  <a:latin typeface="Ubisoft Sans" panose="02000504030000020004" pitchFamily="2" charset="-78"/>
                  <a:cs typeface="Ubisoft Sans" panose="02000504030000020004" pitchFamily="2" charset="-78"/>
                </a:rPr>
                <a:t>previous</a:t>
              </a:r>
              <a:r>
                <a:rPr lang="fr-FR" dirty="0">
                  <a:latin typeface="Ubisoft Sans" panose="02000504030000020004" pitchFamily="2" charset="-78"/>
                  <a:cs typeface="Ubisoft Sans" panose="02000504030000020004" pitchFamily="2" charset="-78"/>
                </a:rPr>
                <a:t> runs.</a:t>
              </a:r>
            </a:p>
          </p:txBody>
        </p:sp>
        <p:sp>
          <p:nvSpPr>
            <p:cNvPr id="19" name="Rectangle 18">
              <a:extLst>
                <a:ext uri="{FF2B5EF4-FFF2-40B4-BE49-F238E27FC236}">
                  <a16:creationId xmlns:a16="http://schemas.microsoft.com/office/drawing/2014/main" id="{A78D4A3C-4056-4BA7-8756-577A94CBE369}"/>
                </a:ext>
              </a:extLst>
            </p:cNvPr>
            <p:cNvSpPr/>
            <p:nvPr/>
          </p:nvSpPr>
          <p:spPr>
            <a:xfrm>
              <a:off x="7844175" y="4002728"/>
              <a:ext cx="3967994" cy="2031325"/>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If a model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performing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poorly</a:t>
              </a:r>
              <a:r>
                <a:rPr lang="fr-FR" dirty="0">
                  <a:latin typeface="Ubisoft Sans" panose="02000504030000020004" pitchFamily="2" charset="-78"/>
                  <a:cs typeface="Ubisoft Sans" panose="02000504030000020004" pitchFamily="2" charset="-78"/>
                </a:rPr>
                <a:t> and </a:t>
              </a:r>
              <a:r>
                <a:rPr lang="fr-FR" dirty="0" err="1">
                  <a:latin typeface="Ubisoft Sans" panose="02000504030000020004" pitchFamily="2" charset="-78"/>
                  <a:cs typeface="Ubisoft Sans" panose="02000504030000020004" pitchFamily="2" charset="-78"/>
                </a:rPr>
                <a:t>further</a:t>
              </a:r>
              <a:r>
                <a:rPr lang="fr-FR" dirty="0">
                  <a:latin typeface="Ubisoft Sans" panose="02000504030000020004" pitchFamily="2" charset="-78"/>
                  <a:cs typeface="Ubisoft Sans" panose="02000504030000020004" pitchFamily="2" charset="-78"/>
                </a:rPr>
                <a:t> training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pointless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will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terminated</a:t>
              </a:r>
              <a:r>
                <a:rPr lang="fr-FR" dirty="0">
                  <a:latin typeface="Ubisoft Sans" panose="02000504030000020004" pitchFamily="2" charset="-78"/>
                  <a:cs typeface="Ubisoft Sans" panose="02000504030000020004" pitchFamily="2" charset="-78"/>
                </a:rPr>
                <a:t> and </a:t>
              </a:r>
              <a:r>
                <a:rPr lang="fr-FR" dirty="0" err="1">
                  <a:latin typeface="Ubisoft Sans" panose="02000504030000020004" pitchFamily="2" charset="-78"/>
                  <a:cs typeface="Ubisoft Sans" panose="02000504030000020004" pitchFamily="2" charset="-78"/>
                </a:rPr>
                <a:t>replaced</a:t>
              </a:r>
              <a:r>
                <a:rPr lang="fr-FR" dirty="0">
                  <a:latin typeface="Ubisoft Sans" panose="02000504030000020004" pitchFamily="2" charset="-78"/>
                  <a:cs typeface="Ubisoft Sans" panose="02000504030000020004" pitchFamily="2" charset="-78"/>
                </a:rPr>
                <a:t> by a </a:t>
              </a:r>
              <a:r>
                <a:rPr lang="fr-FR" b="1" dirty="0">
                  <a:latin typeface="Ubisoft Sans" panose="02000504030000020004" pitchFamily="2" charset="-78"/>
                  <a:cs typeface="Ubisoft Sans" panose="02000504030000020004" pitchFamily="2" charset="-78"/>
                </a:rPr>
                <a:t>variation</a:t>
              </a:r>
              <a:r>
                <a:rPr lang="fr-FR" dirty="0">
                  <a:latin typeface="Ubisoft Sans" panose="02000504030000020004" pitchFamily="2" charset="-78"/>
                  <a:cs typeface="Ubisoft Sans" panose="02000504030000020004" pitchFamily="2" charset="-78"/>
                </a:rPr>
                <a:t> of the best </a:t>
              </a:r>
              <a:r>
                <a:rPr lang="fr-FR" dirty="0" err="1">
                  <a:latin typeface="Ubisoft Sans" panose="02000504030000020004" pitchFamily="2" charset="-78"/>
                  <a:cs typeface="Ubisoft Sans" panose="02000504030000020004" pitchFamily="2" charset="-78"/>
                </a:rPr>
                <a:t>performing</a:t>
              </a:r>
              <a:r>
                <a:rPr lang="fr-FR" dirty="0">
                  <a:latin typeface="Ubisoft Sans" panose="02000504030000020004" pitchFamily="2" charset="-78"/>
                  <a:cs typeface="Ubisoft Sans" panose="02000504030000020004" pitchFamily="2" charset="-78"/>
                </a:rPr>
                <a:t> run </a:t>
              </a:r>
              <a:r>
                <a:rPr lang="fr-FR" dirty="0" err="1">
                  <a:latin typeface="Ubisoft Sans" panose="02000504030000020004" pitchFamily="2" charset="-78"/>
                  <a:cs typeface="Ubisoft Sans" panose="02000504030000020004" pitchFamily="2" charset="-78"/>
                </a:rPr>
                <a:t>so</a:t>
              </a:r>
              <a:r>
                <a:rPr lang="fr-FR" dirty="0">
                  <a:latin typeface="Ubisoft Sans" panose="02000504030000020004" pitchFamily="2" charset="-78"/>
                  <a:cs typeface="Ubisoft Sans" panose="02000504030000020004" pitchFamily="2" charset="-78"/>
                </a:rPr>
                <a:t> far. </a:t>
              </a:r>
              <a:r>
                <a:rPr lang="fr-FR" dirty="0" err="1">
                  <a:latin typeface="Ubisoft Sans" panose="02000504030000020004" pitchFamily="2" charset="-78"/>
                  <a:cs typeface="Ubisoft Sans" panose="02000504030000020004" pitchFamily="2" charset="-78"/>
                </a:rPr>
                <a:t>These</a:t>
              </a:r>
              <a:r>
                <a:rPr lang="fr-FR" dirty="0">
                  <a:latin typeface="Ubisoft Sans" panose="02000504030000020004" pitchFamily="2" charset="-78"/>
                  <a:cs typeface="Ubisoft Sans" panose="02000504030000020004" pitchFamily="2" charset="-78"/>
                </a:rPr>
                <a:t> variations are </a:t>
              </a:r>
              <a:r>
                <a:rPr lang="fr-FR" dirty="0" err="1">
                  <a:latin typeface="Ubisoft Sans" panose="02000504030000020004" pitchFamily="2" charset="-78"/>
                  <a:cs typeface="Ubisoft Sans" panose="02000504030000020004" pitchFamily="2" charset="-78"/>
                </a:rPr>
                <a:t>obtained</a:t>
              </a:r>
              <a:r>
                <a:rPr lang="fr-FR" dirty="0">
                  <a:latin typeface="Ubisoft Sans" panose="02000504030000020004" pitchFamily="2" charset="-78"/>
                  <a:cs typeface="Ubisoft Sans" panose="02000504030000020004" pitchFamily="2" charset="-78"/>
                </a:rPr>
                <a:t> by </a:t>
              </a:r>
              <a:r>
                <a:rPr lang="fr-FR" b="1" dirty="0">
                  <a:latin typeface="Ubisoft Sans" panose="02000504030000020004" pitchFamily="2" charset="-78"/>
                  <a:cs typeface="Ubisoft Sans" panose="02000504030000020004" pitchFamily="2" charset="-78"/>
                </a:rPr>
                <a:t>configurable </a:t>
              </a:r>
              <a:r>
                <a:rPr lang="fr-FR" b="1" dirty="0" err="1">
                  <a:latin typeface="Ubisoft Sans" panose="02000504030000020004" pitchFamily="2" charset="-78"/>
                  <a:cs typeface="Ubisoft Sans" panose="02000504030000020004" pitchFamily="2" charset="-78"/>
                </a:rPr>
                <a:t>random</a:t>
              </a:r>
              <a:r>
                <a:rPr lang="fr-FR" b="1" dirty="0">
                  <a:latin typeface="Ubisoft Sans" panose="02000504030000020004" pitchFamily="2" charset="-78"/>
                  <a:cs typeface="Ubisoft Sans" panose="02000504030000020004" pitchFamily="2" charset="-78"/>
                </a:rPr>
                <a:t> perturbations</a:t>
              </a:r>
              <a:r>
                <a:rPr lang="fr-FR" dirty="0">
                  <a:latin typeface="Ubisoft Sans" panose="02000504030000020004" pitchFamily="2" charset="-78"/>
                  <a:cs typeface="Ubisoft Sans" panose="02000504030000020004" pitchFamily="2" charset="-78"/>
                </a:rPr>
                <a:t>.</a:t>
              </a:r>
            </a:p>
          </p:txBody>
        </p:sp>
      </p:grpSp>
    </p:spTree>
    <p:extLst>
      <p:ext uri="{BB962C8B-B14F-4D97-AF65-F5344CB8AC3E}">
        <p14:creationId xmlns:p14="http://schemas.microsoft.com/office/powerpoint/2010/main" val="1294442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HYPERPARAMETER SELECTION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CB7546C-714C-4163-93F1-FCC6A42D9ECB}"/>
              </a:ext>
            </a:extLst>
          </p:cNvPr>
          <p:cNvPicPr>
            <a:picLocks noChangeAspect="1"/>
          </p:cNvPicPr>
          <p:nvPr/>
        </p:nvPicPr>
        <p:blipFill rotWithShape="1">
          <a:blip r:embed="rId6"/>
          <a:srcRect r="11583" b="29635"/>
          <a:stretch/>
        </p:blipFill>
        <p:spPr>
          <a:xfrm>
            <a:off x="1704129" y="1418126"/>
            <a:ext cx="4311941" cy="556288"/>
          </a:xfrm>
          <a:prstGeom prst="rect">
            <a:avLst/>
          </a:prstGeom>
        </p:spPr>
      </p:pic>
      <p:sp>
        <p:nvSpPr>
          <p:cNvPr id="17" name="TextBox 16">
            <a:extLst>
              <a:ext uri="{FF2B5EF4-FFF2-40B4-BE49-F238E27FC236}">
                <a16:creationId xmlns:a16="http://schemas.microsoft.com/office/drawing/2014/main" id="{26EA85E5-B6C9-4E7C-B4F1-103EBDF6431B}"/>
              </a:ext>
            </a:extLst>
          </p:cNvPr>
          <p:cNvSpPr txBox="1"/>
          <p:nvPr/>
        </p:nvSpPr>
        <p:spPr>
          <a:xfrm>
            <a:off x="2322263" y="5722945"/>
            <a:ext cx="2803410" cy="253916"/>
          </a:xfrm>
          <a:prstGeom prst="rect">
            <a:avLst/>
          </a:prstGeom>
          <a:noFill/>
        </p:spPr>
        <p:txBody>
          <a:bodyPr wrap="square">
            <a:spAutoFit/>
          </a:bodyPr>
          <a:lstStyle/>
          <a:p>
            <a:pPr algn="ctr"/>
            <a:r>
              <a:rPr lang="en-US" sz="1050" i="1" dirty="0">
                <a:hlinkClick r:id="rId7"/>
              </a:rPr>
              <a:t>Population Based Training of Neural Networks</a:t>
            </a:r>
            <a:endParaRPr lang="en-US" sz="1050" i="1" dirty="0"/>
          </a:p>
        </p:txBody>
      </p:sp>
      <p:pic>
        <p:nvPicPr>
          <p:cNvPr id="4098" name="Picture 2" descr="PB2: pbt-population">
            <a:extLst>
              <a:ext uri="{FF2B5EF4-FFF2-40B4-BE49-F238E27FC236}">
                <a16:creationId xmlns:a16="http://schemas.microsoft.com/office/drawing/2014/main" id="{EBA98BA3-44E1-4780-A668-A46785C0C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459" y="2059040"/>
            <a:ext cx="2337018" cy="352889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9650158-09E0-45DB-B592-670357B4DBA5}"/>
              </a:ext>
            </a:extLst>
          </p:cNvPr>
          <p:cNvSpPr/>
          <p:nvPr/>
        </p:nvSpPr>
        <p:spPr>
          <a:xfrm>
            <a:off x="6827063" y="3361824"/>
            <a:ext cx="3967994" cy="923330"/>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Note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PBT can </a:t>
            </a:r>
            <a:r>
              <a:rPr lang="fr-FR" dirty="0" err="1">
                <a:latin typeface="Ubisoft Sans" panose="02000504030000020004" pitchFamily="2" charset="-78"/>
                <a:cs typeface="Ubisoft Sans" panose="02000504030000020004" pitchFamily="2" charset="-78"/>
              </a:rPr>
              <a:t>underperform</a:t>
            </a:r>
            <a:r>
              <a:rPr lang="fr-FR" dirty="0">
                <a:latin typeface="Ubisoft Sans" panose="02000504030000020004" pitchFamily="2" charset="-78"/>
                <a:cs typeface="Ubisoft Sans" panose="02000504030000020004" pitchFamily="2" charset="-78"/>
              </a:rPr>
              <a:t> in the case of a </a:t>
            </a:r>
            <a:r>
              <a:rPr lang="fr-FR" dirty="0" err="1">
                <a:latin typeface="Ubisoft Sans" panose="02000504030000020004" pitchFamily="2" charset="-78"/>
                <a:cs typeface="Ubisoft Sans" panose="02000504030000020004" pitchFamily="2" charset="-78"/>
              </a:rPr>
              <a:t>low</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number</a:t>
            </a:r>
            <a:r>
              <a:rPr lang="fr-FR" dirty="0">
                <a:latin typeface="Ubisoft Sans" panose="02000504030000020004" pitchFamily="2" charset="-78"/>
                <a:cs typeface="Ubisoft Sans" panose="02000504030000020004" pitchFamily="2" charset="-78"/>
              </a:rPr>
              <a:t> of </a:t>
            </a:r>
            <a:r>
              <a:rPr lang="fr-FR" dirty="0" err="1">
                <a:latin typeface="Ubisoft Sans" panose="02000504030000020004" pitchFamily="2" charset="-78"/>
                <a:cs typeface="Ubisoft Sans" panose="02000504030000020004" pitchFamily="2" charset="-78"/>
              </a:rPr>
              <a:t>parallel</a:t>
            </a:r>
            <a:r>
              <a:rPr lang="fr-FR" dirty="0">
                <a:latin typeface="Ubisoft Sans" panose="02000504030000020004" pitchFamily="2" charset="-78"/>
                <a:cs typeface="Ubisoft Sans" panose="02000504030000020004" pitchFamily="2" charset="-78"/>
              </a:rPr>
              <a:t> trials (i.e. a </a:t>
            </a:r>
            <a:r>
              <a:rPr lang="fr-FR" dirty="0" err="1">
                <a:latin typeface="Ubisoft Sans" panose="02000504030000020004" pitchFamily="2" charset="-78"/>
                <a:cs typeface="Ubisoft Sans" panose="02000504030000020004" pitchFamily="2" charset="-78"/>
              </a:rPr>
              <a:t>small</a:t>
            </a:r>
            <a:r>
              <a:rPr lang="fr-FR" dirty="0">
                <a:latin typeface="Ubisoft Sans" panose="02000504030000020004" pitchFamily="2" charset="-78"/>
                <a:cs typeface="Ubisoft Sans" panose="02000504030000020004" pitchFamily="2" charset="-78"/>
              </a:rPr>
              <a:t> population size).</a:t>
            </a:r>
          </a:p>
        </p:txBody>
      </p:sp>
    </p:spTree>
    <p:extLst>
      <p:ext uri="{BB962C8B-B14F-4D97-AF65-F5344CB8AC3E}">
        <p14:creationId xmlns:p14="http://schemas.microsoft.com/office/powerpoint/2010/main" val="1270312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HYPERPARAMETER SELECTION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9650158-09E0-45DB-B592-670357B4DBA5}"/>
              </a:ext>
            </a:extLst>
          </p:cNvPr>
          <p:cNvSpPr/>
          <p:nvPr/>
        </p:nvSpPr>
        <p:spPr>
          <a:xfrm>
            <a:off x="7642370" y="2563164"/>
            <a:ext cx="3967994" cy="1200329"/>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In </a:t>
            </a:r>
            <a:r>
              <a:rPr lang="fr-FR" dirty="0" err="1">
                <a:latin typeface="Ubisoft Sans" panose="02000504030000020004" pitchFamily="2" charset="-78"/>
                <a:cs typeface="Ubisoft Sans" panose="02000504030000020004" pitchFamily="2" charset="-78"/>
              </a:rPr>
              <a:t>such</a:t>
            </a:r>
            <a:r>
              <a:rPr lang="fr-FR" dirty="0">
                <a:latin typeface="Ubisoft Sans" panose="02000504030000020004" pitchFamily="2" charset="-78"/>
                <a:cs typeface="Ubisoft Sans" panose="02000504030000020004" pitchFamily="2" charset="-78"/>
              </a:rPr>
              <a:t> a case (</a:t>
            </a:r>
            <a:r>
              <a:rPr lang="fr-FR" dirty="0" err="1">
                <a:latin typeface="Ubisoft Sans" panose="02000504030000020004" pitchFamily="2" charset="-78"/>
                <a:cs typeface="Ubisoft Sans" panose="02000504030000020004" pitchFamily="2" charset="-78"/>
              </a:rPr>
              <a:t>which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will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happen</a:t>
            </a:r>
            <a:r>
              <a:rPr lang="fr-FR" dirty="0">
                <a:latin typeface="Ubisoft Sans" panose="02000504030000020004" pitchFamily="2" charset="-78"/>
                <a:cs typeface="Ubisoft Sans" panose="02000504030000020004" pitchFamily="2" charset="-78"/>
              </a:rPr>
              <a:t> if </a:t>
            </a:r>
            <a:r>
              <a:rPr lang="fr-FR" dirty="0" err="1">
                <a:latin typeface="Ubisoft Sans" panose="02000504030000020004" pitchFamily="2" charset="-78"/>
                <a:cs typeface="Ubisoft Sans" panose="02000504030000020004" pitchFamily="2" charset="-78"/>
              </a:rPr>
              <a:t>you</a:t>
            </a:r>
            <a:r>
              <a:rPr lang="fr-FR" dirty="0">
                <a:latin typeface="Ubisoft Sans" panose="02000504030000020004" pitchFamily="2" charset="-78"/>
                <a:cs typeface="Ubisoft Sans" panose="02000504030000020004" pitchFamily="2" charset="-78"/>
              </a:rPr>
              <a:t> do not have 8+ </a:t>
            </a:r>
            <a:r>
              <a:rPr lang="fr-FR" dirty="0" err="1">
                <a:latin typeface="Ubisoft Sans" panose="02000504030000020004" pitchFamily="2" charset="-78"/>
                <a:cs typeface="Ubisoft Sans" panose="02000504030000020004" pitchFamily="2" charset="-78"/>
              </a:rPr>
              <a:t>GPUs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available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using</a:t>
            </a:r>
            <a:r>
              <a:rPr lang="fr-FR" dirty="0">
                <a:latin typeface="Ubisoft Sans" panose="02000504030000020004" pitchFamily="2" charset="-78"/>
                <a:cs typeface="Ubisoft Sans" panose="02000504030000020004" pitchFamily="2" charset="-78"/>
              </a:rPr>
              <a:t> Population </a:t>
            </a:r>
            <a:r>
              <a:rPr lang="fr-FR" dirty="0" err="1">
                <a:latin typeface="Ubisoft Sans" panose="02000504030000020004" pitchFamily="2" charset="-78"/>
                <a:cs typeface="Ubisoft Sans" panose="02000504030000020004" pitchFamily="2" charset="-78"/>
              </a:rPr>
              <a:t>Based</a:t>
            </a:r>
            <a:r>
              <a:rPr lang="fr-FR" dirty="0">
                <a:latin typeface="Ubisoft Sans" panose="02000504030000020004" pitchFamily="2" charset="-78"/>
                <a:cs typeface="Ubisoft Sans" panose="02000504030000020004" pitchFamily="2" charset="-78"/>
              </a:rPr>
              <a:t> Bandits (PB2) </a:t>
            </a:r>
            <a:r>
              <a:rPr lang="fr-FR" dirty="0" err="1">
                <a:latin typeface="Ubisoft Sans" panose="02000504030000020004" pitchFamily="2" charset="-78"/>
                <a:cs typeface="Ubisoft Sans" panose="02000504030000020004" pitchFamily="2" charset="-78"/>
              </a:rPr>
              <a:t>might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better</a:t>
            </a:r>
            <a:r>
              <a:rPr lang="fr-FR" dirty="0">
                <a:latin typeface="Ubisoft Sans" panose="02000504030000020004" pitchFamily="2" charset="-78"/>
                <a:cs typeface="Ubisoft Sans" panose="02000504030000020004" pitchFamily="2" charset="-78"/>
              </a:rPr>
              <a:t>.</a:t>
            </a:r>
          </a:p>
        </p:txBody>
      </p:sp>
      <p:pic>
        <p:nvPicPr>
          <p:cNvPr id="16" name="Picture 15">
            <a:extLst>
              <a:ext uri="{FF2B5EF4-FFF2-40B4-BE49-F238E27FC236}">
                <a16:creationId xmlns:a16="http://schemas.microsoft.com/office/drawing/2014/main" id="{33EA2F26-2AFD-4C05-83F0-AFCAC9BF5152}"/>
              </a:ext>
            </a:extLst>
          </p:cNvPr>
          <p:cNvPicPr>
            <a:picLocks noChangeAspect="1"/>
          </p:cNvPicPr>
          <p:nvPr/>
        </p:nvPicPr>
        <p:blipFill>
          <a:blip r:embed="rId6"/>
          <a:stretch>
            <a:fillRect/>
          </a:stretch>
        </p:blipFill>
        <p:spPr>
          <a:xfrm>
            <a:off x="1801256" y="1538716"/>
            <a:ext cx="3845424" cy="428048"/>
          </a:xfrm>
          <a:prstGeom prst="rect">
            <a:avLst/>
          </a:prstGeom>
        </p:spPr>
      </p:pic>
      <p:pic>
        <p:nvPicPr>
          <p:cNvPr id="6" name="Picture 5">
            <a:extLst>
              <a:ext uri="{FF2B5EF4-FFF2-40B4-BE49-F238E27FC236}">
                <a16:creationId xmlns:a16="http://schemas.microsoft.com/office/drawing/2014/main" id="{045A22E0-65CB-4D15-98CA-D5A84AE94719}"/>
              </a:ext>
            </a:extLst>
          </p:cNvPr>
          <p:cNvPicPr>
            <a:picLocks noChangeAspect="1"/>
          </p:cNvPicPr>
          <p:nvPr/>
        </p:nvPicPr>
        <p:blipFill>
          <a:blip r:embed="rId7"/>
          <a:stretch>
            <a:fillRect/>
          </a:stretch>
        </p:blipFill>
        <p:spPr>
          <a:xfrm>
            <a:off x="466243" y="2308259"/>
            <a:ext cx="6515450" cy="3190744"/>
          </a:xfrm>
          <a:prstGeom prst="rect">
            <a:avLst/>
          </a:prstGeom>
        </p:spPr>
      </p:pic>
      <p:sp>
        <p:nvSpPr>
          <p:cNvPr id="19" name="TextBox 18">
            <a:extLst>
              <a:ext uri="{FF2B5EF4-FFF2-40B4-BE49-F238E27FC236}">
                <a16:creationId xmlns:a16="http://schemas.microsoft.com/office/drawing/2014/main" id="{628EB22B-1BCB-4EC0-96DC-60AC53F64D75}"/>
              </a:ext>
            </a:extLst>
          </p:cNvPr>
          <p:cNvSpPr txBox="1"/>
          <p:nvPr/>
        </p:nvSpPr>
        <p:spPr>
          <a:xfrm>
            <a:off x="1837609" y="5632749"/>
            <a:ext cx="3772718" cy="415498"/>
          </a:xfrm>
          <a:prstGeom prst="rect">
            <a:avLst/>
          </a:prstGeom>
          <a:noFill/>
        </p:spPr>
        <p:txBody>
          <a:bodyPr wrap="square">
            <a:spAutoFit/>
          </a:bodyPr>
          <a:lstStyle/>
          <a:p>
            <a:pPr algn="ctr"/>
            <a:r>
              <a:rPr lang="en-US" sz="1050" i="1" dirty="0">
                <a:hlinkClick r:id="rId8"/>
              </a:rPr>
              <a:t>Provably Efficient Online Hyperparameter</a:t>
            </a:r>
          </a:p>
          <a:p>
            <a:pPr algn="ctr"/>
            <a:r>
              <a:rPr lang="en-US" sz="1050" i="1" dirty="0">
                <a:hlinkClick r:id="rId8"/>
              </a:rPr>
              <a:t>Optimization with Population-Based Bandits</a:t>
            </a:r>
            <a:endParaRPr lang="en-US" sz="1050" i="1" dirty="0"/>
          </a:p>
        </p:txBody>
      </p:sp>
      <p:sp>
        <p:nvSpPr>
          <p:cNvPr id="20" name="Rectangle 19">
            <a:extLst>
              <a:ext uri="{FF2B5EF4-FFF2-40B4-BE49-F238E27FC236}">
                <a16:creationId xmlns:a16="http://schemas.microsoft.com/office/drawing/2014/main" id="{C1F2989C-4D58-4F81-8735-7801ED06FF9D}"/>
              </a:ext>
            </a:extLst>
          </p:cNvPr>
          <p:cNvSpPr/>
          <p:nvPr/>
        </p:nvSpPr>
        <p:spPr>
          <a:xfrm>
            <a:off x="7642370" y="3960456"/>
            <a:ext cx="3967994" cy="1200329"/>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Instead</a:t>
            </a:r>
            <a:r>
              <a:rPr lang="fr-FR" dirty="0">
                <a:latin typeface="Ubisoft Sans" panose="02000504030000020004" pitchFamily="2" charset="-78"/>
                <a:cs typeface="Ubisoft Sans" panose="02000504030000020004" pitchFamily="2" charset="-78"/>
              </a:rPr>
              <a:t> of </a:t>
            </a:r>
            <a:r>
              <a:rPr lang="fr-FR" dirty="0" err="1">
                <a:latin typeface="Ubisoft Sans" panose="02000504030000020004" pitchFamily="2" charset="-78"/>
                <a:cs typeface="Ubisoft Sans" panose="02000504030000020004" pitchFamily="2" charset="-78"/>
              </a:rPr>
              <a:t>randomly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perturbating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selected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previous</a:t>
            </a:r>
            <a:r>
              <a:rPr lang="fr-FR" dirty="0">
                <a:latin typeface="Ubisoft Sans" panose="02000504030000020004" pitchFamily="2" charset="-78"/>
                <a:cs typeface="Ubisoft Sans" panose="02000504030000020004" pitchFamily="2" charset="-78"/>
              </a:rPr>
              <a:t> runs, the perturbation process </a:t>
            </a:r>
            <a:r>
              <a:rPr lang="fr-FR" dirty="0" err="1">
                <a:latin typeface="Ubisoft Sans" panose="02000504030000020004" pitchFamily="2" charset="-78"/>
                <a:cs typeface="Ubisoft Sans" panose="02000504030000020004" pitchFamily="2" charset="-78"/>
              </a:rPr>
              <a:t>here</a:t>
            </a:r>
            <a:r>
              <a:rPr lang="fr-FR" dirty="0">
                <a:latin typeface="Ubisoft Sans" panose="02000504030000020004" pitchFamily="2" charset="-78"/>
                <a:cs typeface="Ubisoft Sans" panose="02000504030000020004" pitchFamily="2" charset="-78"/>
              </a:rPr>
              <a:t> relies on a </a:t>
            </a:r>
            <a:r>
              <a:rPr lang="fr-FR" dirty="0" err="1">
                <a:latin typeface="Ubisoft Sans" panose="02000504030000020004" pitchFamily="2" charset="-78"/>
                <a:cs typeface="Ubisoft Sans" panose="02000504030000020004" pitchFamily="2" charset="-78"/>
              </a:rPr>
              <a:t>Gaussian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procedure</a:t>
            </a:r>
            <a:r>
              <a:rPr lang="fr-FR" dirty="0">
                <a:latin typeface="Ubisoft Sans" panose="02000504030000020004" pitchFamily="2" charset="-78"/>
                <a:cs typeface="Ubisoft Sans" panose="02000504030000020004" pitchFamily="2" charset="-78"/>
              </a:rPr>
              <a:t>.</a:t>
            </a:r>
          </a:p>
        </p:txBody>
      </p:sp>
    </p:spTree>
    <p:extLst>
      <p:ext uri="{BB962C8B-B14F-4D97-AF65-F5344CB8AC3E}">
        <p14:creationId xmlns:p14="http://schemas.microsoft.com/office/powerpoint/2010/main" val="2348023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HYPERPARAMETER SELECTION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3EA2F26-2AFD-4C05-83F0-AFCAC9BF5152}"/>
              </a:ext>
            </a:extLst>
          </p:cNvPr>
          <p:cNvPicPr>
            <a:picLocks noChangeAspect="1"/>
          </p:cNvPicPr>
          <p:nvPr/>
        </p:nvPicPr>
        <p:blipFill>
          <a:blip r:embed="rId6"/>
          <a:stretch>
            <a:fillRect/>
          </a:stretch>
        </p:blipFill>
        <p:spPr>
          <a:xfrm>
            <a:off x="1801256" y="1538716"/>
            <a:ext cx="3845424" cy="428048"/>
          </a:xfrm>
          <a:prstGeom prst="rect">
            <a:avLst/>
          </a:prstGeom>
        </p:spPr>
      </p:pic>
      <p:pic>
        <p:nvPicPr>
          <p:cNvPr id="6" name="Picture 5">
            <a:extLst>
              <a:ext uri="{FF2B5EF4-FFF2-40B4-BE49-F238E27FC236}">
                <a16:creationId xmlns:a16="http://schemas.microsoft.com/office/drawing/2014/main" id="{045A22E0-65CB-4D15-98CA-D5A84AE94719}"/>
              </a:ext>
            </a:extLst>
          </p:cNvPr>
          <p:cNvPicPr>
            <a:picLocks noChangeAspect="1"/>
          </p:cNvPicPr>
          <p:nvPr/>
        </p:nvPicPr>
        <p:blipFill>
          <a:blip r:embed="rId7"/>
          <a:stretch>
            <a:fillRect/>
          </a:stretch>
        </p:blipFill>
        <p:spPr>
          <a:xfrm>
            <a:off x="466243" y="2308259"/>
            <a:ext cx="6515450" cy="3190744"/>
          </a:xfrm>
          <a:prstGeom prst="rect">
            <a:avLst/>
          </a:prstGeom>
        </p:spPr>
      </p:pic>
      <p:sp>
        <p:nvSpPr>
          <p:cNvPr id="19" name="TextBox 18">
            <a:extLst>
              <a:ext uri="{FF2B5EF4-FFF2-40B4-BE49-F238E27FC236}">
                <a16:creationId xmlns:a16="http://schemas.microsoft.com/office/drawing/2014/main" id="{628EB22B-1BCB-4EC0-96DC-60AC53F64D75}"/>
              </a:ext>
            </a:extLst>
          </p:cNvPr>
          <p:cNvSpPr txBox="1"/>
          <p:nvPr/>
        </p:nvSpPr>
        <p:spPr>
          <a:xfrm>
            <a:off x="1837609" y="5632749"/>
            <a:ext cx="3772718" cy="415498"/>
          </a:xfrm>
          <a:prstGeom prst="rect">
            <a:avLst/>
          </a:prstGeom>
          <a:noFill/>
        </p:spPr>
        <p:txBody>
          <a:bodyPr wrap="square">
            <a:spAutoFit/>
          </a:bodyPr>
          <a:lstStyle/>
          <a:p>
            <a:pPr algn="ctr"/>
            <a:r>
              <a:rPr lang="en-US" sz="1050" i="1" dirty="0">
                <a:hlinkClick r:id="rId8"/>
              </a:rPr>
              <a:t>Provably Efficient Online Hyperparameter</a:t>
            </a:r>
          </a:p>
          <a:p>
            <a:pPr algn="ctr"/>
            <a:r>
              <a:rPr lang="en-US" sz="1050" i="1" dirty="0">
                <a:hlinkClick r:id="rId8"/>
              </a:rPr>
              <a:t>Optimization with Population-Based Bandits</a:t>
            </a:r>
            <a:endParaRPr lang="en-US" sz="1050" i="1" dirty="0"/>
          </a:p>
        </p:txBody>
      </p:sp>
      <p:sp>
        <p:nvSpPr>
          <p:cNvPr id="20" name="Rectangle 19">
            <a:extLst>
              <a:ext uri="{FF2B5EF4-FFF2-40B4-BE49-F238E27FC236}">
                <a16:creationId xmlns:a16="http://schemas.microsoft.com/office/drawing/2014/main" id="{C1F2989C-4D58-4F81-8735-7801ED06FF9D}"/>
              </a:ext>
            </a:extLst>
          </p:cNvPr>
          <p:cNvSpPr/>
          <p:nvPr/>
        </p:nvSpPr>
        <p:spPr>
          <a:xfrm>
            <a:off x="7642370" y="3441966"/>
            <a:ext cx="3967994" cy="923330"/>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If </a:t>
            </a:r>
            <a:r>
              <a:rPr lang="fr-FR" dirty="0" err="1">
                <a:latin typeface="Ubisoft Sans" panose="02000504030000020004" pitchFamily="2" charset="-78"/>
                <a:cs typeface="Ubisoft Sans" panose="02000504030000020004" pitchFamily="2" charset="-78"/>
              </a:rPr>
              <a:t>you</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want</a:t>
            </a:r>
            <a:r>
              <a:rPr lang="fr-FR" dirty="0">
                <a:latin typeface="Ubisoft Sans" panose="02000504030000020004" pitchFamily="2" charset="-78"/>
                <a:cs typeface="Ubisoft Sans" panose="02000504030000020004" pitchFamily="2" charset="-78"/>
              </a:rPr>
              <a:t> to know more about the </a:t>
            </a:r>
            <a:r>
              <a:rPr lang="fr-FR" dirty="0" err="1">
                <a:latin typeface="Ubisoft Sans" panose="02000504030000020004" pitchFamily="2" charset="-78"/>
                <a:cs typeface="Ubisoft Sans" panose="02000504030000020004" pitchFamily="2" charset="-78"/>
              </a:rPr>
              <a:t>underlying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mechanics</a:t>
            </a:r>
            <a:r>
              <a:rPr lang="fr-FR" dirty="0">
                <a:latin typeface="Ubisoft Sans" panose="02000504030000020004" pitchFamily="2" charset="-78"/>
                <a:cs typeface="Ubisoft Sans" panose="02000504030000020004" pitchFamily="2" charset="-78"/>
              </a:rPr>
              <a:t> of this </a:t>
            </a:r>
            <a:r>
              <a:rPr lang="fr-FR" dirty="0" err="1">
                <a:latin typeface="Ubisoft Sans" panose="02000504030000020004" pitchFamily="2" charset="-78"/>
                <a:cs typeface="Ubisoft Sans" panose="02000504030000020004" pitchFamily="2" charset="-78"/>
              </a:rPr>
              <a:t>algorithm</a:t>
            </a:r>
            <a:r>
              <a:rPr lang="fr-FR" dirty="0">
                <a:latin typeface="Ubisoft Sans" panose="02000504030000020004" pitchFamily="2" charset="-78"/>
                <a:cs typeface="Ubisoft Sans" panose="02000504030000020004" pitchFamily="2" charset="-78"/>
              </a:rPr>
              <a:t>, follow </a:t>
            </a:r>
            <a:r>
              <a:rPr lang="fr-FR" dirty="0">
                <a:latin typeface="Ubisoft Sans" panose="02000504030000020004" pitchFamily="2" charset="-78"/>
                <a:cs typeface="Ubisoft Sans" panose="02000504030000020004" pitchFamily="2" charset="-78"/>
                <a:hlinkClick r:id="rId9"/>
              </a:rPr>
              <a:t>this </a:t>
            </a:r>
            <a:r>
              <a:rPr lang="fr-FR" dirty="0" err="1">
                <a:latin typeface="Ubisoft Sans" panose="02000504030000020004" pitchFamily="2" charset="-78"/>
                <a:cs typeface="Ubisoft Sans" panose="02000504030000020004" pitchFamily="2" charset="-78"/>
                <a:hlinkClick r:id="rId9"/>
              </a:rPr>
              <a:t>link</a:t>
            </a:r>
            <a:r>
              <a:rPr lang="fr-FR" dirty="0">
                <a:latin typeface="Ubisoft Sans" panose="02000504030000020004" pitchFamily="2" charset="-78"/>
                <a:cs typeface="Ubisoft Sans" panose="02000504030000020004" pitchFamily="2" charset="-78"/>
                <a:hlinkClick r:id="rId9"/>
              </a:rPr>
              <a:t>.</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576037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HYPERPARAMETER SELECTION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70142F45-F927-4B48-8684-86463D5544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51" y="2565393"/>
            <a:ext cx="11941484" cy="311753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45C079-BAA8-4799-8606-CECE43AED4C4}"/>
              </a:ext>
            </a:extLst>
          </p:cNvPr>
          <p:cNvSpPr txBox="1"/>
          <p:nvPr/>
        </p:nvSpPr>
        <p:spPr>
          <a:xfrm>
            <a:off x="4209641" y="5632749"/>
            <a:ext cx="3772718" cy="415498"/>
          </a:xfrm>
          <a:prstGeom prst="rect">
            <a:avLst/>
          </a:prstGeom>
          <a:noFill/>
        </p:spPr>
        <p:txBody>
          <a:bodyPr wrap="square">
            <a:spAutoFit/>
          </a:bodyPr>
          <a:lstStyle/>
          <a:p>
            <a:pPr algn="ctr"/>
            <a:r>
              <a:rPr lang="en-US" sz="1050" i="1" dirty="0"/>
              <a:t>Hyperparameter comparison visualized using </a:t>
            </a:r>
            <a:r>
              <a:rPr lang="en-US" sz="1050" i="1" dirty="0">
                <a:hlinkClick r:id="rId7"/>
              </a:rPr>
              <a:t>Weights &amp; Biases interface</a:t>
            </a:r>
            <a:r>
              <a:rPr lang="en-US" sz="1050" i="1" dirty="0"/>
              <a:t>, courtesy of Vincent Flament</a:t>
            </a:r>
          </a:p>
        </p:txBody>
      </p:sp>
      <p:sp>
        <p:nvSpPr>
          <p:cNvPr id="18" name="Rectangle 17">
            <a:extLst>
              <a:ext uri="{FF2B5EF4-FFF2-40B4-BE49-F238E27FC236}">
                <a16:creationId xmlns:a16="http://schemas.microsoft.com/office/drawing/2014/main" id="{F75BA21C-0C69-4E1C-A8ED-85F5D5F4EE4F}"/>
              </a:ext>
            </a:extLst>
          </p:cNvPr>
          <p:cNvSpPr/>
          <p:nvPr/>
        </p:nvSpPr>
        <p:spPr>
          <a:xfrm>
            <a:off x="1606833" y="1626281"/>
            <a:ext cx="8986254" cy="646331"/>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Once multiple run have been </a:t>
            </a:r>
            <a:r>
              <a:rPr lang="fr-FR" dirty="0" err="1">
                <a:latin typeface="Ubisoft Sans" panose="02000504030000020004" pitchFamily="2" charset="-78"/>
                <a:cs typeface="Ubisoft Sans" panose="02000504030000020004" pitchFamily="2" charset="-78"/>
              </a:rPr>
              <a:t>launched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gets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easier</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understand</a:t>
            </a:r>
            <a:r>
              <a:rPr lang="fr-FR" dirty="0">
                <a:latin typeface="Ubisoft Sans" panose="02000504030000020004" pitchFamily="2" charset="-78"/>
                <a:cs typeface="Ubisoft Sans" panose="02000504030000020004" pitchFamily="2" charset="-78"/>
              </a:rPr>
              <a:t> how </a:t>
            </a:r>
            <a:r>
              <a:rPr lang="fr-FR" dirty="0" err="1">
                <a:latin typeface="Ubisoft Sans" panose="02000504030000020004" pitchFamily="2" charset="-78"/>
                <a:cs typeface="Ubisoft Sans" panose="02000504030000020004" pitchFamily="2" charset="-78"/>
              </a:rPr>
              <a:t>each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hyperparameter</a:t>
            </a:r>
            <a:r>
              <a:rPr lang="fr-FR" dirty="0">
                <a:latin typeface="Ubisoft Sans" panose="02000504030000020004" pitchFamily="2" charset="-78"/>
                <a:cs typeface="Ubisoft Sans" panose="02000504030000020004" pitchFamily="2" charset="-78"/>
              </a:rPr>
              <a:t> affect the </a:t>
            </a:r>
            <a:r>
              <a:rPr lang="fr-FR" dirty="0" err="1">
                <a:latin typeface="Ubisoft Sans" panose="02000504030000020004" pitchFamily="2" charset="-78"/>
                <a:cs typeface="Ubisoft Sans" panose="02000504030000020004" pitchFamily="2" charset="-78"/>
              </a:rPr>
              <a:t>specific</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metric</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you</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trying</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measure</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382250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F90791-917A-9F57-C023-52B30E9FEC4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C6DA46A-2C2A-2EAF-6AB4-FF6D644C4CF3}"/>
              </a:ext>
            </a:extLst>
          </p:cNvPr>
          <p:cNvGrpSpPr/>
          <p:nvPr/>
        </p:nvGrpSpPr>
        <p:grpSpPr>
          <a:xfrm>
            <a:off x="-9625" y="-5414"/>
            <a:ext cx="12206437" cy="6877926"/>
            <a:chOff x="-9625" y="-5414"/>
            <a:chExt cx="12206437" cy="6877926"/>
          </a:xfrm>
        </p:grpSpPr>
        <p:pic>
          <p:nvPicPr>
            <p:cNvPr id="22" name="Picture 2" descr="https://i.redd.it/1144jktzp0t51.png">
              <a:extLst>
                <a:ext uri="{FF2B5EF4-FFF2-40B4-BE49-F238E27FC236}">
                  <a16:creationId xmlns:a16="http://schemas.microsoft.com/office/drawing/2014/main" id="{6F305C2B-FEED-7428-8ACF-544E228FF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80045868-0E28-965B-4AB0-8D88A672F3FF}"/>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a:extLst>
              <a:ext uri="{FF2B5EF4-FFF2-40B4-BE49-F238E27FC236}">
                <a16:creationId xmlns:a16="http://schemas.microsoft.com/office/drawing/2014/main" id="{B9D50485-87F8-B875-FE93-00EE23D61398}"/>
              </a:ext>
            </a:extLst>
          </p:cNvPr>
          <p:cNvSpPr txBox="1">
            <a:spLocks noGrp="1"/>
          </p:cNvSpPr>
          <p:nvPr>
            <p:ph type="title"/>
          </p:nvPr>
        </p:nvSpPr>
        <p:spPr>
          <a:xfrm>
            <a:off x="279167" y="1190879"/>
            <a:ext cx="11633667" cy="4476244"/>
          </a:xfrm>
          <a:prstGeom prst="rect">
            <a:avLst/>
          </a:prstGeom>
        </p:spPr>
        <p:txBody>
          <a:bodyPr/>
          <a:lstStyle/>
          <a:p>
            <a:pPr algn="ctr"/>
            <a:r>
              <a:rPr lang="fr-FR" sz="1600" b="1" dirty="0">
                <a:solidFill>
                  <a:schemeClr val="bg1"/>
                </a:solidFill>
                <a:latin typeface="Ubisoft Sans" pitchFamily="50" charset="0"/>
              </a:rPr>
              <a:t>PART I</a:t>
            </a:r>
            <a:br>
              <a:rPr lang="fr-FR" sz="2667" b="1" dirty="0">
                <a:solidFill>
                  <a:schemeClr val="bg1"/>
                </a:solidFill>
                <a:latin typeface="Ubisoft Sans" pitchFamily="50" charset="0"/>
              </a:rPr>
            </a:br>
            <a:r>
              <a:rPr lang="fr-FR" sz="3600" b="1" dirty="0">
                <a:solidFill>
                  <a:schemeClr val="bg1"/>
                </a:solidFill>
                <a:latin typeface="Ubisoft Sans" pitchFamily="50" charset="0"/>
              </a:rPr>
              <a:t>FINETUNING </a:t>
            </a:r>
            <a:r>
              <a:rPr lang="fr-FR" sz="3600" b="1" strike="sngStrike" dirty="0">
                <a:solidFill>
                  <a:schemeClr val="bg1"/>
                </a:solidFill>
                <a:latin typeface="Ubisoft Sans" pitchFamily="50" charset="0"/>
              </a:rPr>
              <a:t>LANGUAGE MODELS</a:t>
            </a:r>
            <a:r>
              <a:rPr lang="fr-FR" sz="3600" b="1" dirty="0">
                <a:solidFill>
                  <a:schemeClr val="bg1"/>
                </a:solidFill>
                <a:latin typeface="Ubisoft Sans" pitchFamily="50" charset="0"/>
              </a:rPr>
              <a:t> </a:t>
            </a:r>
            <a:r>
              <a:rPr lang="fr-FR" sz="3600" b="1" dirty="0" err="1">
                <a:solidFill>
                  <a:schemeClr val="bg1"/>
                </a:solidFill>
                <a:latin typeface="Ubisoft Sans" pitchFamily="50" charset="0"/>
              </a:rPr>
              <a:t>LLMs</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4CA2EC0A-62EA-DE8A-27E1-D541F2885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7EA8055-1A9C-26C4-C96A-380F4381E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4" name="Picture 3" descr="https://www.esiea.fr/wp-content/uploads/2020/02/fond-bleu.jpg">
            <a:extLst>
              <a:ext uri="{FF2B5EF4-FFF2-40B4-BE49-F238E27FC236}">
                <a16:creationId xmlns:a16="http://schemas.microsoft.com/office/drawing/2014/main" id="{BCCA55EE-E96A-A702-1071-7219FB441A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53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24F380-0A49-C897-2209-EC76F7338F04}"/>
            </a:ext>
          </a:extLst>
        </p:cNvPr>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BA74055D-F5BC-5EF1-AC08-DBC7210B61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6861E5A-0E49-B5B5-9121-02334DF0E9E4}"/>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0DDE1847-A9DC-4D88-A083-3456F8F487D4}"/>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FINETUNING </a:t>
            </a:r>
            <a:r>
              <a:rPr lang="fr-FR" sz="3600" b="1" dirty="0" err="1">
                <a:solidFill>
                  <a:schemeClr val="bg1"/>
                </a:solidFill>
                <a:latin typeface="Ubisoft Sans" pitchFamily="50" charset="0"/>
                <a:cs typeface="Ubisoft Sans" panose="02000504030000020004" pitchFamily="2" charset="-78"/>
              </a:rPr>
              <a:t>LLMs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0C5E0362-8F28-6C9B-F382-C4A1F34CE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E0867CE8-8965-EE85-E784-FF88D22FC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E1A0FB0A-39C5-3D09-7AA9-7B250B1BBB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13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390" t="2564" r="1203" b="1821"/>
          <a:stretch/>
        </p:blipFill>
        <p:spPr>
          <a:xfrm>
            <a:off x="0" y="0"/>
            <a:ext cx="12192000" cy="6870700"/>
          </a:xfrm>
          <a:prstGeom prst="rect">
            <a:avLst/>
          </a:prstGeom>
        </p:spPr>
      </p:pic>
      <p:sp>
        <p:nvSpPr>
          <p:cNvPr id="5" name="Rectangle 4"/>
          <p:cNvSpPr/>
          <p:nvPr/>
        </p:nvSpPr>
        <p:spPr>
          <a:xfrm>
            <a:off x="0" y="0"/>
            <a:ext cx="12192000" cy="68580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p:cNvSpPr txBox="1"/>
          <p:nvPr/>
        </p:nvSpPr>
        <p:spPr>
          <a:xfrm>
            <a:off x="2415677" y="2334854"/>
            <a:ext cx="7360646" cy="2188291"/>
          </a:xfrm>
          <a:prstGeom prst="rect">
            <a:avLst/>
          </a:prstGeom>
          <a:noFill/>
        </p:spPr>
        <p:txBody>
          <a:bodyPr wrap="square" rtlCol="0">
            <a:spAutoFit/>
          </a:bodyPr>
          <a:lstStyle/>
          <a:p>
            <a:pPr marL="514350" indent="-514350" algn="ctr">
              <a:lnSpc>
                <a:spcPct val="200000"/>
              </a:lnSpc>
              <a:buAutoNum type="romanUcPeriod"/>
            </a:pPr>
            <a:r>
              <a:rPr lang="fr-FR" sz="2400" b="1" dirty="0">
                <a:solidFill>
                  <a:schemeClr val="bg1"/>
                </a:solidFill>
                <a:latin typeface="Ubisoft Sans" panose="02000504030000020004" pitchFamily="2" charset="-78"/>
                <a:cs typeface="Ubisoft Sans" panose="02000504030000020004" pitchFamily="2" charset="-78"/>
              </a:rPr>
              <a:t>FINETUNING LANGUAGE MODELS</a:t>
            </a:r>
          </a:p>
          <a:p>
            <a:pPr marL="514350" indent="-514350" algn="ctr">
              <a:lnSpc>
                <a:spcPct val="200000"/>
              </a:lnSpc>
              <a:buAutoNum type="romanUcPeriod"/>
            </a:pPr>
            <a:r>
              <a:rPr lang="fr-FR" sz="2400" b="1" dirty="0">
                <a:solidFill>
                  <a:schemeClr val="bg1"/>
                </a:solidFill>
                <a:latin typeface="Ubisoft Sans" panose="02000504030000020004" pitchFamily="2" charset="-78"/>
                <a:cs typeface="Ubisoft Sans" panose="02000504030000020004" pitchFamily="2" charset="-78"/>
              </a:rPr>
              <a:t>OPTIMIZATIONS</a:t>
            </a:r>
          </a:p>
          <a:p>
            <a:pPr marL="514350" indent="-514350" algn="ctr">
              <a:lnSpc>
                <a:spcPct val="200000"/>
              </a:lnSpc>
              <a:buAutoNum type="romanUcPeriod"/>
            </a:pPr>
            <a:r>
              <a:rPr lang="fr-FR" sz="2400" b="1" dirty="0">
                <a:solidFill>
                  <a:schemeClr val="bg1"/>
                </a:solidFill>
                <a:latin typeface="Ubisoft Sans" panose="02000504030000020004" pitchFamily="2" charset="-78"/>
                <a:cs typeface="Ubisoft Sans" panose="02000504030000020004" pitchFamily="2" charset="-78"/>
              </a:rPr>
              <a:t>DEPLOYMENT</a:t>
            </a:r>
          </a:p>
        </p:txBody>
      </p:sp>
      <p:sp>
        <p:nvSpPr>
          <p:cNvPr id="7" name="TextBox 6"/>
          <p:cNvSpPr txBox="1"/>
          <p:nvPr/>
        </p:nvSpPr>
        <p:spPr>
          <a:xfrm>
            <a:off x="2415677" y="222551"/>
            <a:ext cx="7360646"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SUMMARY</a:t>
            </a: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6200C9BD-56EA-4AD2-9C1A-1768ED0CF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65B08DA-4D64-E405-ABB4-D1B9FB0A79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3" name="Picture 2" descr="https://www.esiea.fr/wp-content/uploads/2020/02/fond-bleu.jpg">
            <a:extLst>
              <a:ext uri="{FF2B5EF4-FFF2-40B4-BE49-F238E27FC236}">
                <a16:creationId xmlns:a16="http://schemas.microsoft.com/office/drawing/2014/main" id="{8C003E1F-71DB-3C87-684F-2FFE421C0D8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24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25" y="-9963"/>
            <a:ext cx="12206437" cy="6872512"/>
            <a:chOff x="-9625" y="-9963"/>
            <a:chExt cx="12206437" cy="6872512"/>
          </a:xfrm>
        </p:grpSpPr>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12" y="-5414"/>
              <a:ext cx="12201624"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368DA7C-F6D5-4D04-BF4C-810CCD4E83E6}"/>
                </a:ext>
              </a:extLst>
            </p:cNvPr>
            <p:cNvSpPr/>
            <p:nvPr/>
          </p:nvSpPr>
          <p:spPr>
            <a:xfrm>
              <a:off x="-9625" y="-9963"/>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p:cNvSpPr txBox="1">
            <a:spLocks noGrp="1"/>
          </p:cNvSpPr>
          <p:nvPr>
            <p:ph type="title"/>
          </p:nvPr>
        </p:nvSpPr>
        <p:spPr>
          <a:xfrm>
            <a:off x="279167" y="1190879"/>
            <a:ext cx="11633667" cy="4476244"/>
          </a:xfrm>
          <a:prstGeom prst="rect">
            <a:avLst/>
          </a:prstGeom>
        </p:spPr>
        <p:txBody>
          <a:bodyPr/>
          <a:lstStyle/>
          <a:p>
            <a:pPr algn="ctr"/>
            <a:r>
              <a:rPr lang="fr-FR" sz="1600" b="1" dirty="0">
                <a:solidFill>
                  <a:schemeClr val="bg1"/>
                </a:solidFill>
                <a:latin typeface="Ubisoft Sans" pitchFamily="50" charset="0"/>
              </a:rPr>
              <a:t>PART III</a:t>
            </a:r>
            <a:br>
              <a:rPr lang="fr-FR" sz="2667" b="1" dirty="0">
                <a:solidFill>
                  <a:schemeClr val="bg1"/>
                </a:solidFill>
                <a:latin typeface="Ubisoft Sans" pitchFamily="50" charset="0"/>
              </a:rPr>
            </a:br>
            <a:r>
              <a:rPr lang="fr-FR" sz="3600" b="1" dirty="0">
                <a:solidFill>
                  <a:schemeClr val="bg1"/>
                </a:solidFill>
                <a:latin typeface="Ubisoft Sans" pitchFamily="50" charset="0"/>
              </a:rPr>
              <a:t>MODEL OPTIMIZATION</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57C62BD1-273D-4147-9DD0-E5B8447DC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BB67C8C-4E75-479F-90C0-7CABE951C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pic>
        <p:nvPicPr>
          <p:cNvPr id="11" name="Picture 10">
            <a:extLst>
              <a:ext uri="{FF2B5EF4-FFF2-40B4-BE49-F238E27FC236}">
                <a16:creationId xmlns:a16="http://schemas.microsoft.com/office/drawing/2014/main" id="{5F779F99-8423-471D-BD87-BE712FF821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692" y="6110963"/>
            <a:ext cx="1385316" cy="539496"/>
          </a:xfrm>
          <a:prstGeom prst="rect">
            <a:avLst/>
          </a:prstGeom>
        </p:spPr>
      </p:pic>
    </p:spTree>
    <p:extLst>
      <p:ext uri="{BB962C8B-B14F-4D97-AF65-F5344CB8AC3E}">
        <p14:creationId xmlns:p14="http://schemas.microsoft.com/office/powerpoint/2010/main" val="12253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ED7584-F0CB-3C93-9885-9CCB3CFCA463}"/>
              </a:ext>
            </a:extLst>
          </p:cNvPr>
          <p:cNvGrpSpPr/>
          <p:nvPr/>
        </p:nvGrpSpPr>
        <p:grpSpPr>
          <a:xfrm>
            <a:off x="-4813" y="-12533"/>
            <a:ext cx="12204733" cy="1333500"/>
            <a:chOff x="-4813" y="-12533"/>
            <a:chExt cx="12204733" cy="133350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OPTIMIZING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D00632A-ADE9-45AF-B037-9D01A878F7DE}"/>
              </a:ext>
            </a:extLst>
          </p:cNvPr>
          <p:cNvSpPr/>
          <p:nvPr/>
        </p:nvSpPr>
        <p:spPr>
          <a:xfrm>
            <a:off x="2621341" y="2243858"/>
            <a:ext cx="6957238" cy="646331"/>
          </a:xfrm>
          <a:prstGeom prst="rect">
            <a:avLst/>
          </a:prstGeom>
        </p:spPr>
        <p:txBody>
          <a:bodyPr wrap="square">
            <a:spAutoFit/>
          </a:bodyPr>
          <a:lstStyle/>
          <a:p>
            <a:r>
              <a:rPr lang="fr-FR" dirty="0" err="1">
                <a:latin typeface="Ubisoft Sans" panose="02000504030000020004" pitchFamily="2" charset="-78"/>
                <a:cs typeface="Ubisoft Sans" panose="02000504030000020004" pitchFamily="2" charset="-78"/>
              </a:rPr>
              <a:t>Heavily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optimizing</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raw</a:t>
            </a:r>
            <a:r>
              <a:rPr lang="fr-FR" dirty="0">
                <a:latin typeface="Ubisoft Sans" panose="02000504030000020004" pitchFamily="2" charset="-78"/>
                <a:cs typeface="Ubisoft Sans" panose="02000504030000020004" pitchFamily="2" charset="-78"/>
              </a:rPr>
              <a:t> Python </a:t>
            </a:r>
            <a:r>
              <a:rPr lang="fr-FR" dirty="0" err="1">
                <a:latin typeface="Ubisoft Sans" panose="02000504030000020004" pitchFamily="2" charset="-78"/>
                <a:cs typeface="Ubisoft Sans" panose="02000504030000020004" pitchFamily="2" charset="-78"/>
              </a:rPr>
              <a:t>models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a:t>
            </a:r>
            <a:r>
              <a:rPr lang="fr-FR" dirty="0">
                <a:latin typeface="Ubisoft Sans" panose="02000504030000020004" pitchFamily="2" charset="-78"/>
                <a:cs typeface="Ubisoft Sans" panose="02000504030000020004" pitchFamily="2" charset="-78"/>
              </a:rPr>
              <a:t> have </a:t>
            </a:r>
            <a:r>
              <a:rPr lang="fr-FR" dirty="0" err="1">
                <a:latin typeface="Ubisoft Sans" panose="02000504030000020004" pitchFamily="2" charset="-78"/>
                <a:cs typeface="Ubisoft Sans" panose="02000504030000020004" pitchFamily="2" charset="-78"/>
              </a:rPr>
              <a:t>created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involves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many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different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steps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can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categorized</a:t>
            </a:r>
            <a:r>
              <a:rPr lang="fr-FR" dirty="0">
                <a:latin typeface="Ubisoft Sans" panose="02000504030000020004" pitchFamily="2" charset="-78"/>
                <a:cs typeface="Ubisoft Sans" panose="02000504030000020004" pitchFamily="2" charset="-78"/>
              </a:rPr>
              <a:t> as:</a:t>
            </a:r>
          </a:p>
        </p:txBody>
      </p:sp>
      <p:sp>
        <p:nvSpPr>
          <p:cNvPr id="17" name="Rectangle 16">
            <a:extLst>
              <a:ext uri="{FF2B5EF4-FFF2-40B4-BE49-F238E27FC236}">
                <a16:creationId xmlns:a16="http://schemas.microsoft.com/office/drawing/2014/main" id="{4D7EE4CB-AB51-4C9A-B437-2A18441198BF}"/>
              </a:ext>
            </a:extLst>
          </p:cNvPr>
          <p:cNvSpPr/>
          <p:nvPr/>
        </p:nvSpPr>
        <p:spPr>
          <a:xfrm>
            <a:off x="2617381" y="3154216"/>
            <a:ext cx="6957238" cy="2862322"/>
          </a:xfrm>
          <a:prstGeom prst="rect">
            <a:avLst/>
          </a:prstGeom>
        </p:spPr>
        <p:txBody>
          <a:bodyPr wrap="square">
            <a:spAutoFit/>
          </a:bodyPr>
          <a:lstStyle/>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Reducing</a:t>
            </a:r>
            <a:r>
              <a:rPr lang="fr-FR" dirty="0">
                <a:latin typeface="Ubisoft Sans" panose="02000504030000020004" pitchFamily="2" charset="-78"/>
                <a:cs typeface="Ubisoft Sans" panose="02000504030000020004" pitchFamily="2" charset="-78"/>
              </a:rPr>
              <a:t> the size of </a:t>
            </a:r>
            <a:r>
              <a:rPr lang="fr-FR" dirty="0" err="1">
                <a:latin typeface="Ubisoft Sans" panose="02000504030000020004" pitchFamily="2" charset="-78"/>
                <a:cs typeface="Ubisoft Sans" panose="02000504030000020004" pitchFamily="2" charset="-78"/>
              </a:rPr>
              <a:t>models</a:t>
            </a:r>
            <a:r>
              <a:rPr lang="fr-FR" dirty="0">
                <a:latin typeface="Ubisoft Sans" panose="02000504030000020004" pitchFamily="2" charset="-78"/>
                <a:cs typeface="Ubisoft Sans" panose="02000504030000020004" pitchFamily="2" charset="-78"/>
              </a:rPr>
              <a:t>: </a:t>
            </a:r>
            <a:r>
              <a:rPr lang="fr-FR" b="1" dirty="0">
                <a:latin typeface="Ubisoft Sans" panose="02000504030000020004" pitchFamily="2" charset="-78"/>
                <a:cs typeface="Ubisoft Sans" panose="02000504030000020004" pitchFamily="2" charset="-78"/>
              </a:rPr>
              <a:t>distillation</a:t>
            </a:r>
            <a:r>
              <a:rPr lang="fr-FR"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head</a:t>
            </a:r>
            <a:r>
              <a:rPr lang="fr-FR"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pruning</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sparsity</a:t>
            </a:r>
            <a:endParaRPr lang="fr-FR" b="1" dirty="0">
              <a:latin typeface="Ubisoft Sans" panose="02000504030000020004" pitchFamily="2" charset="-78"/>
              <a:cs typeface="Ubisoft Sans" panose="02000504030000020004" pitchFamily="2" charset="-78"/>
            </a:endParaRPr>
          </a:p>
          <a:p>
            <a:pPr marL="742950" lvl="1" indent="-285750">
              <a:buFont typeface="Arial" panose="020B0604020202020204" pitchFamily="34" charset="0"/>
              <a:buChar char="•"/>
            </a:pPr>
            <a:endParaRPr lang="fr-FR" dirty="0">
              <a:latin typeface="Ubisoft Sans" panose="02000504030000020004" pitchFamily="2" charset="-78"/>
              <a:cs typeface="Ubisoft Sans" panose="02000504030000020004" pitchFamily="2" charset="-78"/>
            </a:endParaRPr>
          </a:p>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Reducing</a:t>
            </a:r>
            <a:r>
              <a:rPr lang="fr-FR" dirty="0">
                <a:latin typeface="Ubisoft Sans" panose="02000504030000020004" pitchFamily="2" charset="-78"/>
                <a:cs typeface="Ubisoft Sans" panose="02000504030000020004" pitchFamily="2" charset="-78"/>
              </a:rPr>
              <a:t> the computation </a:t>
            </a:r>
            <a:r>
              <a:rPr lang="fr-FR" dirty="0" err="1">
                <a:latin typeface="Ubisoft Sans" panose="02000504030000020004" pitchFamily="2" charset="-78"/>
                <a:cs typeface="Ubisoft Sans" panose="02000504030000020004" pitchFamily="2" charset="-78"/>
              </a:rPr>
              <a:t>required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when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performing</a:t>
            </a:r>
            <a:r>
              <a:rPr lang="fr-FR" dirty="0">
                <a:latin typeface="Ubisoft Sans" panose="02000504030000020004" pitchFamily="2" charset="-78"/>
                <a:cs typeface="Ubisoft Sans" panose="02000504030000020004" pitchFamily="2" charset="-78"/>
              </a:rPr>
              <a:t> a model </a:t>
            </a:r>
            <a:r>
              <a:rPr lang="fr-FR" dirty="0" err="1">
                <a:latin typeface="Ubisoft Sans" panose="02000504030000020004" pitchFamily="2" charset="-78"/>
                <a:cs typeface="Ubisoft Sans" panose="02000504030000020004" pitchFamily="2" charset="-78"/>
              </a:rPr>
              <a:t>pass</a:t>
            </a:r>
            <a:r>
              <a:rPr lang="fr-FR"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quantization</a:t>
            </a:r>
            <a:r>
              <a:rPr lang="fr-FR" b="1" dirty="0">
                <a:latin typeface="Ubisoft Sans" panose="02000504030000020004" pitchFamily="2" charset="-78"/>
                <a:cs typeface="Ubisoft Sans" panose="02000504030000020004" pitchFamily="2" charset="-78"/>
              </a:rPr>
              <a:t>, graph </a:t>
            </a:r>
            <a:r>
              <a:rPr lang="fr-FR" b="1" dirty="0" err="1">
                <a:latin typeface="Ubisoft Sans" panose="02000504030000020004" pitchFamily="2" charset="-78"/>
                <a:cs typeface="Ubisoft Sans" panose="02000504030000020004" pitchFamily="2" charset="-78"/>
              </a:rPr>
              <a:t>optimization</a:t>
            </a:r>
            <a:r>
              <a:rPr lang="fr-FR" b="1" dirty="0">
                <a:latin typeface="Ubisoft Sans" panose="02000504030000020004" pitchFamily="2" charset="-78"/>
                <a:cs typeface="Ubisoft Sans" panose="02000504030000020004" pitchFamily="2" charset="-78"/>
              </a:rPr>
              <a:t> and compilation</a:t>
            </a:r>
            <a:endParaRPr lang="fr-FR" dirty="0">
              <a:latin typeface="Ubisoft Sans" panose="02000504030000020004" pitchFamily="2" charset="-78"/>
              <a:cs typeface="Ubisoft Sans" panose="02000504030000020004" pitchFamily="2" charset="-78"/>
            </a:endParaRPr>
          </a:p>
          <a:p>
            <a:pPr marL="742950" lvl="1" indent="-285750">
              <a:buFont typeface="Arial" panose="020B0604020202020204" pitchFamily="34" charset="0"/>
              <a:buChar char="•"/>
            </a:pPr>
            <a:endParaRPr lang="fr-FR" dirty="0">
              <a:latin typeface="Ubisoft Sans" panose="02000504030000020004" pitchFamily="2" charset="-78"/>
              <a:cs typeface="Ubisoft Sans" panose="02000504030000020004" pitchFamily="2" charset="-78"/>
            </a:endParaRPr>
          </a:p>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Speeding</a:t>
            </a:r>
            <a:r>
              <a:rPr lang="fr-FR" dirty="0">
                <a:latin typeface="Ubisoft Sans" panose="02000504030000020004" pitchFamily="2" charset="-78"/>
                <a:cs typeface="Ubisoft Sans" panose="02000504030000020004" pitchFamily="2" charset="-78"/>
              </a:rPr>
              <a:t> up </a:t>
            </a:r>
            <a:r>
              <a:rPr lang="fr-FR" dirty="0" err="1">
                <a:latin typeface="Ubisoft Sans" panose="02000504030000020004" pitchFamily="2" charset="-78"/>
                <a:cs typeface="Ubisoft Sans" panose="02000504030000020004" pitchFamily="2" charset="-78"/>
              </a:rPr>
              <a:t>inference</a:t>
            </a:r>
            <a:r>
              <a:rPr lang="fr-FR" dirty="0">
                <a:latin typeface="Ubisoft Sans" panose="02000504030000020004" pitchFamily="2" charset="-78"/>
                <a:cs typeface="Ubisoft Sans" panose="02000504030000020004" pitchFamily="2" charset="-78"/>
              </a:rPr>
              <a:t> by </a:t>
            </a:r>
            <a:r>
              <a:rPr lang="fr-FR" dirty="0" err="1">
                <a:latin typeface="Ubisoft Sans" panose="02000504030000020004" pitchFamily="2" charset="-78"/>
                <a:cs typeface="Ubisoft Sans" panose="02000504030000020004" pitchFamily="2" charset="-78"/>
              </a:rPr>
              <a:t>optimizing</a:t>
            </a:r>
            <a:r>
              <a:rPr lang="fr-FR" dirty="0">
                <a:latin typeface="Ubisoft Sans" panose="02000504030000020004" pitchFamily="2" charset="-78"/>
                <a:cs typeface="Ubisoft Sans" panose="02000504030000020004" pitchFamily="2" charset="-78"/>
              </a:rPr>
              <a:t> hardware usage and/or </a:t>
            </a:r>
            <a:r>
              <a:rPr lang="fr-FR" dirty="0" err="1">
                <a:latin typeface="Ubisoft Sans" panose="02000504030000020004" pitchFamily="2" charset="-78"/>
                <a:cs typeface="Ubisoft Sans" panose="02000504030000020004" pitchFamily="2" charset="-78"/>
              </a:rPr>
              <a:t>dedicated</a:t>
            </a:r>
            <a:r>
              <a:rPr lang="fr-FR" dirty="0">
                <a:latin typeface="Ubisoft Sans" panose="02000504030000020004" pitchFamily="2" charset="-78"/>
                <a:cs typeface="Ubisoft Sans" panose="02000504030000020004" pitchFamily="2" charset="-78"/>
              </a:rPr>
              <a:t> software: </a:t>
            </a:r>
            <a:r>
              <a:rPr lang="fr-FR" b="1" dirty="0" err="1">
                <a:latin typeface="Ubisoft Sans" panose="02000504030000020004" pitchFamily="2" charset="-78"/>
                <a:cs typeface="Ubisoft Sans" panose="02000504030000020004" pitchFamily="2" charset="-78"/>
              </a:rPr>
              <a:t>Nvidia</a:t>
            </a:r>
            <a:r>
              <a:rPr lang="fr-FR" b="1" dirty="0">
                <a:latin typeface="Ubisoft Sans" panose="02000504030000020004" pitchFamily="2" charset="-78"/>
                <a:cs typeface="Ubisoft Sans" panose="02000504030000020004" pitchFamily="2" charset="-78"/>
              </a:rPr>
              <a:t> Triton </a:t>
            </a:r>
            <a:r>
              <a:rPr lang="fr-FR" b="1" dirty="0" err="1">
                <a:latin typeface="Ubisoft Sans" panose="02000504030000020004" pitchFamily="2" charset="-78"/>
                <a:cs typeface="Ubisoft Sans" panose="02000504030000020004" pitchFamily="2" charset="-78"/>
              </a:rPr>
              <a:t>Inference</a:t>
            </a:r>
            <a:r>
              <a:rPr lang="fr-FR" b="1" dirty="0">
                <a:latin typeface="Ubisoft Sans" panose="02000504030000020004" pitchFamily="2" charset="-78"/>
                <a:cs typeface="Ubisoft Sans" panose="02000504030000020004" pitchFamily="2" charset="-78"/>
              </a:rPr>
              <a:t> Servers, </a:t>
            </a:r>
            <a:r>
              <a:rPr lang="fr-FR" b="1" dirty="0" err="1">
                <a:latin typeface="Ubisoft Sans" panose="02000504030000020004" pitchFamily="2" charset="-78"/>
                <a:cs typeface="Ubisoft Sans" panose="02000504030000020004" pitchFamily="2" charset="-78"/>
              </a:rPr>
              <a:t>Text</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Generation</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Inference</a:t>
            </a:r>
            <a:r>
              <a:rPr lang="fr-FR" b="1" dirty="0">
                <a:latin typeface="Ubisoft Sans" panose="02000504030000020004" pitchFamily="2" charset="-78"/>
                <a:cs typeface="Ubisoft Sans" panose="02000504030000020004" pitchFamily="2" charset="-78"/>
              </a:rPr>
              <a:t>, Flash Attention, etc.</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129029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25" y="-5414"/>
            <a:ext cx="12206437" cy="6877926"/>
            <a:chOff x="-9625" y="-5414"/>
            <a:chExt cx="12206437" cy="6877926"/>
          </a:xfrm>
        </p:grpSpPr>
        <p:pic>
          <p:nvPicPr>
            <p:cNvPr id="22" name="Picture 2" descr="https://i.redd.it/1144jktzp0t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368DA7C-F6D5-4D04-BF4C-810CCD4E83E6}"/>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p:cNvSpPr txBox="1">
            <a:spLocks noGrp="1"/>
          </p:cNvSpPr>
          <p:nvPr>
            <p:ph type="title"/>
          </p:nvPr>
        </p:nvSpPr>
        <p:spPr>
          <a:xfrm>
            <a:off x="279167" y="1190879"/>
            <a:ext cx="11633667" cy="4476244"/>
          </a:xfrm>
          <a:prstGeom prst="rect">
            <a:avLst/>
          </a:prstGeom>
        </p:spPr>
        <p:txBody>
          <a:bodyPr/>
          <a:lstStyle/>
          <a:p>
            <a:pPr algn="ctr"/>
            <a:r>
              <a:rPr lang="fr-FR" sz="1600" b="1" dirty="0">
                <a:solidFill>
                  <a:schemeClr val="bg1"/>
                </a:solidFill>
                <a:latin typeface="Ubisoft Sans" pitchFamily="50" charset="0"/>
              </a:rPr>
              <a:t>MODEL SIZE REDUCTION</a:t>
            </a:r>
            <a:br>
              <a:rPr lang="fr-FR" sz="2667" b="1" dirty="0">
                <a:solidFill>
                  <a:schemeClr val="bg1"/>
                </a:solidFill>
                <a:latin typeface="Ubisoft Sans" pitchFamily="50" charset="0"/>
              </a:rPr>
            </a:br>
            <a:r>
              <a:rPr lang="fr-FR" sz="3600" b="1" dirty="0">
                <a:solidFill>
                  <a:schemeClr val="bg1"/>
                </a:solidFill>
                <a:latin typeface="Ubisoft Sans" pitchFamily="50" charset="0"/>
              </a:rPr>
              <a:t>DISTILLATION</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57C62BD1-273D-4147-9DD0-E5B8447DC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BB67C8C-4E75-479F-90C0-7CABE951C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pic>
        <p:nvPicPr>
          <p:cNvPr id="11" name="Picture 10">
            <a:extLst>
              <a:ext uri="{FF2B5EF4-FFF2-40B4-BE49-F238E27FC236}">
                <a16:creationId xmlns:a16="http://schemas.microsoft.com/office/drawing/2014/main" id="{5F779F99-8423-471D-BD87-BE712FF821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692" y="6110963"/>
            <a:ext cx="1385316" cy="539496"/>
          </a:xfrm>
          <a:prstGeom prst="rect">
            <a:avLst/>
          </a:prstGeom>
        </p:spPr>
      </p:pic>
    </p:spTree>
    <p:extLst>
      <p:ext uri="{BB962C8B-B14F-4D97-AF65-F5344CB8AC3E}">
        <p14:creationId xmlns:p14="http://schemas.microsoft.com/office/powerpoint/2010/main" val="1243095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88E730-385F-85E2-5BDB-E1AA23278E6D}"/>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AEB418C6-D3E0-325E-396B-F291718487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75C015A-9376-2316-3C7A-57C754E20552}"/>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Philosophy</a:t>
            </a:r>
            <a:endParaRPr lang="fr-FR" sz="3600" b="1" dirty="0">
              <a:latin typeface="Ubisoft Sans" panose="02000504030000020004" pitchFamily="2" charset="-78"/>
              <a:cs typeface="Ubisoft Sans" panose="02000504030000020004" pitchFamily="2" charset="-78"/>
            </a:endParaRPr>
          </a:p>
        </p:txBody>
      </p:sp>
      <p:sp>
        <p:nvSpPr>
          <p:cNvPr id="15" name="Rectangle 14"/>
          <p:cNvSpPr/>
          <p:nvPr/>
        </p:nvSpPr>
        <p:spPr>
          <a:xfrm>
            <a:off x="2806715" y="3167328"/>
            <a:ext cx="6781800"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Most powerful system nowadays are really heavy, making their training complicated and fastidious. They model the human language with a great efficiency even to the smallest details.</a:t>
            </a:r>
            <a:endParaRPr lang="fr-FR" dirty="0">
              <a:latin typeface="Ubisoft Sans" panose="02000504030000020004" pitchFamily="2" charset="-78"/>
              <a:cs typeface="Ubisoft Sans" panose="02000504030000020004" pitchFamily="2" charset="-78"/>
            </a:endParaRPr>
          </a:p>
        </p:txBody>
      </p:sp>
      <p:sp>
        <p:nvSpPr>
          <p:cNvPr id="16" name="Rectangle 15"/>
          <p:cNvSpPr/>
          <p:nvPr/>
        </p:nvSpPr>
        <p:spPr>
          <a:xfrm>
            <a:off x="2806715" y="4411895"/>
            <a:ext cx="6781800"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How can we create a </a:t>
            </a:r>
            <a:r>
              <a:rPr lang="en-US" b="1" dirty="0">
                <a:latin typeface="Ubisoft Sans" panose="02000504030000020004" pitchFamily="2" charset="-78"/>
                <a:cs typeface="Ubisoft Sans" panose="02000504030000020004" pitchFamily="2" charset="-78"/>
              </a:rPr>
              <a:t>smaller network</a:t>
            </a:r>
            <a:r>
              <a:rPr lang="en-US" dirty="0">
                <a:latin typeface="Ubisoft Sans" panose="02000504030000020004" pitchFamily="2" charset="-78"/>
                <a:cs typeface="Ubisoft Sans" panose="02000504030000020004" pitchFamily="2" charset="-78"/>
              </a:rPr>
              <a:t> that would mimic the behavior of a </a:t>
            </a:r>
            <a:r>
              <a:rPr lang="en-US" b="1" dirty="0">
                <a:latin typeface="Ubisoft Sans" panose="02000504030000020004" pitchFamily="2" charset="-78"/>
                <a:cs typeface="Ubisoft Sans" panose="02000504030000020004" pitchFamily="2" charset="-78"/>
              </a:rPr>
              <a:t>bigger pre-trained network</a:t>
            </a:r>
            <a:r>
              <a:rPr lang="en-US" dirty="0">
                <a:latin typeface="Ubisoft Sans" panose="02000504030000020004" pitchFamily="2" charset="-78"/>
                <a:cs typeface="Ubisoft Sans" panose="02000504030000020004" pitchFamily="2" charset="-78"/>
              </a:rPr>
              <a:t> and focus on the major elements of the human language?</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410855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FC66FE-B2BA-CE19-D584-7C7837C5752B}"/>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03BACFC7-48F8-51CD-0BE3-2A5EACB3E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064F4D-F025-7011-680C-71C712011B4F}"/>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Philosophy</a:t>
            </a:r>
            <a:endParaRPr lang="fr-FR" sz="3600" b="1" dirty="0">
              <a:latin typeface="Ubisoft Sans" panose="02000504030000020004" pitchFamily="2" charset="-78"/>
              <a:cs typeface="Ubisoft Sans" panose="02000504030000020004" pitchFamily="2" charset="-78"/>
            </a:endParaRPr>
          </a:p>
        </p:txBody>
      </p:sp>
      <p:sp>
        <p:nvSpPr>
          <p:cNvPr id="15" name="Rectangle 14"/>
          <p:cNvSpPr/>
          <p:nvPr/>
        </p:nvSpPr>
        <p:spPr>
          <a:xfrm>
            <a:off x="2806715" y="3167328"/>
            <a:ext cx="6781800"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Most powerful system nowadays are really heavy, making their training complicated and fastidious. They model the human language with a great efficiency even to the smallest details.</a:t>
            </a:r>
            <a:endParaRPr lang="fr-FR" dirty="0">
              <a:latin typeface="Ubisoft Sans" panose="02000504030000020004" pitchFamily="2" charset="-78"/>
              <a:cs typeface="Ubisoft Sans" panose="02000504030000020004" pitchFamily="2" charset="-78"/>
            </a:endParaRPr>
          </a:p>
        </p:txBody>
      </p:sp>
      <p:sp>
        <p:nvSpPr>
          <p:cNvPr id="16" name="Rectangle 15"/>
          <p:cNvSpPr/>
          <p:nvPr/>
        </p:nvSpPr>
        <p:spPr>
          <a:xfrm>
            <a:off x="2806715" y="4411895"/>
            <a:ext cx="6781800"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Train a (small) </a:t>
            </a:r>
            <a:r>
              <a:rPr lang="en-US" b="1" dirty="0">
                <a:latin typeface="Ubisoft Sans" panose="02000504030000020004" pitchFamily="2" charset="-78"/>
                <a:cs typeface="Ubisoft Sans" panose="02000504030000020004" pitchFamily="2" charset="-78"/>
              </a:rPr>
              <a:t>student network</a:t>
            </a:r>
            <a:r>
              <a:rPr lang="en-US" dirty="0">
                <a:latin typeface="Ubisoft Sans" panose="02000504030000020004" pitchFamily="2" charset="-78"/>
                <a:cs typeface="Ubisoft Sans" panose="02000504030000020004" pitchFamily="2" charset="-78"/>
              </a:rPr>
              <a:t> that will learn to mimic the full output distribution of a (larger) </a:t>
            </a:r>
            <a:r>
              <a:rPr lang="en-US" b="1" dirty="0">
                <a:latin typeface="Ubisoft Sans" panose="02000504030000020004" pitchFamily="2" charset="-78"/>
                <a:cs typeface="Ubisoft Sans" panose="02000504030000020004" pitchFamily="2" charset="-78"/>
              </a:rPr>
              <a:t>teacher network</a:t>
            </a:r>
            <a:r>
              <a:rPr lang="en-US" dirty="0">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680513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B8F778A-8049-FAE1-F4EB-7E0805306510}"/>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0F3E6913-CBED-83C3-A0BD-96975DCD8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01D8DE9-6DBF-61CE-4E07-4AFC468680C3}"/>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Why would we do that?</a:t>
            </a:r>
            <a:endParaRPr lang="fr-FR" sz="3600" b="1" dirty="0">
              <a:latin typeface="Ubisoft Sans" panose="02000504030000020004" pitchFamily="2" charset="-78"/>
              <a:cs typeface="Ubisoft Sans" panose="02000504030000020004" pitchFamily="2" charset="-78"/>
            </a:endParaRPr>
          </a:p>
        </p:txBody>
      </p:sp>
      <p:sp>
        <p:nvSpPr>
          <p:cNvPr id="15" name="Rectangle 14"/>
          <p:cNvSpPr/>
          <p:nvPr/>
        </p:nvSpPr>
        <p:spPr>
          <a:xfrm>
            <a:off x="2709912" y="2771854"/>
            <a:ext cx="6781800"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In supervised learning, a classification model is generally trained to predict </a:t>
            </a:r>
            <a:r>
              <a:rPr lang="en-US" b="1" dirty="0">
                <a:latin typeface="Ubisoft Sans" panose="02000504030000020004" pitchFamily="2" charset="-78"/>
                <a:cs typeface="Ubisoft Sans" panose="02000504030000020004" pitchFamily="2" charset="-78"/>
              </a:rPr>
              <a:t>a golden class </a:t>
            </a:r>
            <a:r>
              <a:rPr lang="en-US" dirty="0">
                <a:latin typeface="Ubisoft Sans" panose="02000504030000020004" pitchFamily="2" charset="-78"/>
                <a:cs typeface="Ubisoft Sans" panose="02000504030000020004" pitchFamily="2" charset="-78"/>
              </a:rPr>
              <a:t>by </a:t>
            </a:r>
            <a:r>
              <a:rPr lang="en-US" b="1" dirty="0">
                <a:latin typeface="Ubisoft Sans" panose="02000504030000020004" pitchFamily="2" charset="-78"/>
                <a:cs typeface="Ubisoft Sans" panose="02000504030000020004" pitchFamily="2" charset="-78"/>
              </a:rPr>
              <a:t>maximizing its probability</a:t>
            </a:r>
            <a:r>
              <a:rPr lang="en-US" dirty="0">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sp>
        <p:nvSpPr>
          <p:cNvPr id="17" name="Rectangle 16"/>
          <p:cNvSpPr/>
          <p:nvPr/>
        </p:nvSpPr>
        <p:spPr>
          <a:xfrm>
            <a:off x="2701140" y="3651112"/>
            <a:ext cx="6781800"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In many cases, a good performance model will predict an output distribution with the </a:t>
            </a:r>
            <a:r>
              <a:rPr lang="en-US" b="1" dirty="0">
                <a:latin typeface="Ubisoft Sans" panose="02000504030000020004" pitchFamily="2" charset="-78"/>
                <a:cs typeface="Ubisoft Sans" panose="02000504030000020004" pitchFamily="2" charset="-78"/>
              </a:rPr>
              <a:t>correct class having a high probability</a:t>
            </a:r>
            <a:r>
              <a:rPr lang="en-US" dirty="0">
                <a:latin typeface="Ubisoft Sans" panose="02000504030000020004" pitchFamily="2" charset="-78"/>
                <a:cs typeface="Ubisoft Sans" panose="02000504030000020004" pitchFamily="2" charset="-78"/>
              </a:rPr>
              <a:t>, leaving </a:t>
            </a:r>
            <a:r>
              <a:rPr lang="en-US" b="1" dirty="0">
                <a:latin typeface="Ubisoft Sans" panose="02000504030000020004" pitchFamily="2" charset="-78"/>
                <a:cs typeface="Ubisoft Sans" panose="02000504030000020004" pitchFamily="2" charset="-78"/>
              </a:rPr>
              <a:t>other classes with probabilities near zero</a:t>
            </a:r>
            <a:r>
              <a:rPr lang="en-US" dirty="0">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sp>
        <p:nvSpPr>
          <p:cNvPr id="18" name="Rectangle 17"/>
          <p:cNvSpPr/>
          <p:nvPr/>
        </p:nvSpPr>
        <p:spPr>
          <a:xfrm>
            <a:off x="2709912" y="4807369"/>
            <a:ext cx="6781800"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But, some of these “almost-zero” probabilities are larger than the others, and this reflects, in part, the generalization capabilities of the model.</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569539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323E77-56E4-05F5-B403-652597DDB8A0}"/>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CF66D378-D333-7687-37C5-B99D5D88AC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BBA417B-ACA6-747D-DA7A-96FE39366D95}"/>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Why would we do that?</a:t>
            </a:r>
            <a:endParaRPr lang="fr-FR" sz="3600" b="1" dirty="0">
              <a:latin typeface="Ubisoft Sans" panose="02000504030000020004" pitchFamily="2" charset="-78"/>
              <a:cs typeface="Ubisoft Sans" panose="02000504030000020004" pitchFamily="2" charset="-78"/>
            </a:endParaRPr>
          </a:p>
        </p:txBody>
      </p:sp>
      <p:pic>
        <p:nvPicPr>
          <p:cNvPr id="10242" name="Picture 2" descr="http://localhost:8000/resources/distill_be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031" y="2422200"/>
            <a:ext cx="8220017" cy="309419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891796" y="5629530"/>
            <a:ext cx="6418032" cy="461665"/>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BERT </a:t>
            </a:r>
            <a:r>
              <a:rPr lang="fr-FR" sz="1200" i="1" dirty="0" err="1">
                <a:latin typeface="Ubisoft Sans" panose="02000504030000020004" pitchFamily="2" charset="-78"/>
                <a:cs typeface="Ubisoft Sans" panose="02000504030000020004" pitchFamily="2" charset="-78"/>
              </a:rPr>
              <a:t>results</a:t>
            </a:r>
            <a:r>
              <a:rPr lang="fr-FR" sz="1200" i="1" dirty="0">
                <a:latin typeface="Ubisoft Sans" panose="02000504030000020004" pitchFamily="2" charset="-78"/>
                <a:cs typeface="Ubisoft Sans" panose="02000504030000020004" pitchFamily="2" charset="-78"/>
              </a:rPr>
              <a:t> on the </a:t>
            </a:r>
            <a:r>
              <a:rPr lang="fr-FR" sz="1200" i="1" dirty="0" err="1">
                <a:latin typeface="Ubisoft Sans" panose="02000504030000020004" pitchFamily="2" charset="-78"/>
                <a:cs typeface="Ubisoft Sans" panose="02000504030000020004" pitchFamily="2" charset="-78"/>
              </a:rPr>
              <a:t>mask</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word</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prediction</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task</a:t>
            </a:r>
            <a:r>
              <a:rPr lang="fr-FR" sz="1200" i="1" dirty="0">
                <a:latin typeface="Ubisoft Sans" panose="02000504030000020004" pitchFamily="2" charset="-78"/>
                <a:cs typeface="Ubisoft Sans" panose="02000504030000020004" pitchFamily="2" charset="-78"/>
              </a:rPr>
              <a:t>. The goal of distillation </a:t>
            </a:r>
            <a:r>
              <a:rPr lang="fr-FR" sz="1200" i="1" dirty="0" err="1">
                <a:latin typeface="Ubisoft Sans" panose="02000504030000020004" pitchFamily="2" charset="-78"/>
                <a:cs typeface="Ubisoft Sans" panose="02000504030000020004" pitchFamily="2" charset="-78"/>
              </a:rPr>
              <a:t>is</a:t>
            </a:r>
            <a:r>
              <a:rPr lang="fr-FR" sz="1200" i="1" dirty="0">
                <a:latin typeface="Ubisoft Sans" panose="02000504030000020004" pitchFamily="2" charset="-78"/>
                <a:cs typeface="Ubisoft Sans" panose="02000504030000020004" pitchFamily="2" charset="-78"/>
              </a:rPr>
              <a:t> to </a:t>
            </a:r>
            <a:r>
              <a:rPr lang="fr-FR" sz="1200" i="1" dirty="0" err="1">
                <a:latin typeface="Ubisoft Sans" panose="02000504030000020004" pitchFamily="2" charset="-78"/>
                <a:cs typeface="Ubisoft Sans" panose="02000504030000020004" pitchFamily="2" charset="-78"/>
              </a:rPr>
              <a:t>lose</a:t>
            </a:r>
            <a:r>
              <a:rPr lang="fr-FR" sz="1200" i="1" dirty="0">
                <a:latin typeface="Ubisoft Sans" panose="02000504030000020004" pitchFamily="2" charset="-78"/>
                <a:cs typeface="Ubisoft Sans" panose="02000504030000020004" pitchFamily="2" charset="-78"/>
              </a:rPr>
              <a:t> information about all </a:t>
            </a:r>
            <a:r>
              <a:rPr lang="fr-FR" sz="1200" i="1" dirty="0" err="1">
                <a:latin typeface="Ubisoft Sans" panose="02000504030000020004" pitchFamily="2" charset="-78"/>
                <a:cs typeface="Ubisoft Sans" panose="02000504030000020004" pitchFamily="2" charset="-78"/>
              </a:rPr>
              <a:t>probabilities</a:t>
            </a:r>
            <a:r>
              <a:rPr lang="fr-FR" sz="1200" i="1" dirty="0">
                <a:latin typeface="Ubisoft Sans" panose="02000504030000020004" pitchFamily="2" charset="-78"/>
                <a:cs typeface="Ubisoft Sans" panose="02000504030000020004" pitchFamily="2" charset="-78"/>
              </a:rPr>
              <a:t> close to 0.</a:t>
            </a:r>
          </a:p>
        </p:txBody>
      </p:sp>
    </p:spTree>
    <p:extLst>
      <p:ext uri="{BB962C8B-B14F-4D97-AF65-F5344CB8AC3E}">
        <p14:creationId xmlns:p14="http://schemas.microsoft.com/office/powerpoint/2010/main" val="2108392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87B7E4-72E7-BA45-E0BC-90D56956C8E7}"/>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2C6E2578-6B8C-8797-991B-E50A92FD67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5175B3D-8744-A274-4C83-B359003B3177}"/>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Why would we do that?</a:t>
            </a:r>
            <a:endParaRPr lang="fr-FR" sz="3600" b="1" dirty="0">
              <a:latin typeface="Ubisoft Sans" panose="02000504030000020004" pitchFamily="2" charset="-78"/>
              <a:cs typeface="Ubisoft Sans" panose="02000504030000020004" pitchFamily="2" charset="-78"/>
            </a:endParaRPr>
          </a:p>
        </p:txBody>
      </p:sp>
      <p:sp>
        <p:nvSpPr>
          <p:cNvPr id="17" name="Rectangle 16"/>
          <p:cNvSpPr/>
          <p:nvPr/>
        </p:nvSpPr>
        <p:spPr>
          <a:xfrm>
            <a:off x="2701140" y="3651112"/>
            <a:ext cx="6781800"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In short: distillation </a:t>
            </a:r>
            <a:r>
              <a:rPr lang="en-US" b="1" dirty="0">
                <a:latin typeface="Ubisoft Sans" panose="02000504030000020004" pitchFamily="2" charset="-78"/>
                <a:cs typeface="Ubisoft Sans" panose="02000504030000020004" pitchFamily="2" charset="-78"/>
              </a:rPr>
              <a:t>prevents the model to be too precise about its prediction</a:t>
            </a:r>
            <a:r>
              <a:rPr lang="en-US" dirty="0">
                <a:latin typeface="Ubisoft Sans" panose="02000504030000020004" pitchFamily="2" charset="-78"/>
                <a:cs typeface="Ubisoft Sans" panose="02000504030000020004" pitchFamily="2" charset="-78"/>
              </a:rPr>
              <a:t>, which results in a </a:t>
            </a:r>
            <a:r>
              <a:rPr lang="en-US" b="1" dirty="0">
                <a:latin typeface="Ubisoft Sans" panose="02000504030000020004" pitchFamily="2" charset="-78"/>
                <a:cs typeface="Ubisoft Sans" panose="02000504030000020004" pitchFamily="2" charset="-78"/>
              </a:rPr>
              <a:t>less computing expensive </a:t>
            </a:r>
            <a:r>
              <a:rPr lang="en-US" dirty="0">
                <a:latin typeface="Ubisoft Sans" panose="02000504030000020004" pitchFamily="2" charset="-78"/>
                <a:cs typeface="Ubisoft Sans" panose="02000504030000020004" pitchFamily="2" charset="-78"/>
              </a:rPr>
              <a:t>model.</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205426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9132FD-D3A6-AC30-38A4-E5540DA5090B}"/>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1B7F2AA1-31A8-F581-D2A6-4F2F51852B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9079C42-AE4F-FC52-0064-ECF95D52FFCC}"/>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sp>
        <p:nvSpPr>
          <p:cNvPr id="15" name="Rectangle 14"/>
          <p:cNvSpPr/>
          <p:nvPr/>
        </p:nvSpPr>
        <p:spPr>
          <a:xfrm>
            <a:off x="2709912" y="2771854"/>
            <a:ext cx="6781800"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Same architecture as BERT, but:</a:t>
            </a:r>
            <a:endParaRPr lang="fr-FR" dirty="0">
              <a:latin typeface="Ubisoft Sans" panose="02000504030000020004" pitchFamily="2" charset="-78"/>
              <a:cs typeface="Ubisoft Sans" panose="02000504030000020004" pitchFamily="2" charset="-78"/>
            </a:endParaRPr>
          </a:p>
        </p:txBody>
      </p:sp>
      <p:sp>
        <p:nvSpPr>
          <p:cNvPr id="17" name="Rectangle 16"/>
          <p:cNvSpPr/>
          <p:nvPr/>
        </p:nvSpPr>
        <p:spPr>
          <a:xfrm>
            <a:off x="2701140" y="3651112"/>
            <a:ext cx="6781800" cy="1200329"/>
          </a:xfrm>
          <a:prstGeom prst="rect">
            <a:avLst/>
          </a:prstGeom>
        </p:spPr>
        <p:txBody>
          <a:bodyPr wrap="square">
            <a:spAutoFit/>
          </a:bodyPr>
          <a:lstStyle/>
          <a:p>
            <a:pPr marL="285750" indent="-285750" algn="just">
              <a:buFont typeface="Arial" panose="020B0604020202020204" pitchFamily="34" charset="0"/>
              <a:buChar char="•"/>
            </a:pPr>
            <a:r>
              <a:rPr lang="en-US" dirty="0">
                <a:latin typeface="Ubisoft Sans" panose="02000504030000020004" pitchFamily="2" charset="-78"/>
                <a:cs typeface="Ubisoft Sans" panose="02000504030000020004" pitchFamily="2" charset="-78"/>
              </a:rPr>
              <a:t>Configuration dedicated to next-sentence prediction is removed</a:t>
            </a:r>
          </a:p>
          <a:p>
            <a:pPr marL="285750" indent="-285750" algn="just">
              <a:buFont typeface="Arial" panose="020B0604020202020204" pitchFamily="34" charset="0"/>
              <a:buChar char="•"/>
            </a:pPr>
            <a:endParaRPr lang="en-US" dirty="0">
              <a:latin typeface="Ubisoft Sans" panose="02000504030000020004" pitchFamily="2" charset="-78"/>
              <a:cs typeface="Ubisoft Sans" panose="02000504030000020004" pitchFamily="2" charset="-78"/>
            </a:endParaRPr>
          </a:p>
          <a:p>
            <a:pPr marL="285750" indent="-285750" algn="just">
              <a:buFont typeface="Arial" panose="020B0604020202020204" pitchFamily="34" charset="0"/>
              <a:buChar char="•"/>
            </a:pPr>
            <a:r>
              <a:rPr lang="en-US" dirty="0">
                <a:latin typeface="Ubisoft Sans" panose="02000504030000020004" pitchFamily="2" charset="-78"/>
                <a:cs typeface="Ubisoft Sans" panose="02000504030000020004" pitchFamily="2" charset="-78"/>
              </a:rPr>
              <a:t>Remaining number of layers is divided by 2</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373127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C2FFC5C-CCB9-C9A7-BFC9-75E58364C05D}"/>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56D832B2-E202-F53D-6547-7957569B92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2D1EDCF-76AA-7E87-0EB8-CEF126C9D293}"/>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i="1" dirty="0">
                <a:latin typeface="Ubisoft Sans" panose="02000504030000020004" pitchFamily="2" charset="-78"/>
                <a:cs typeface="Ubisoft Sans" panose="02000504030000020004" pitchFamily="2" charset="-78"/>
              </a:rPr>
              <a:t>NOTE</a:t>
            </a:r>
            <a:endParaRPr lang="fr-FR" sz="3600" b="1" i="1" dirty="0">
              <a:latin typeface="Ubisoft Sans" panose="02000504030000020004" pitchFamily="2" charset="-78"/>
              <a:cs typeface="Ubisoft Sans" panose="02000504030000020004" pitchFamily="2" charset="-78"/>
            </a:endParaRPr>
          </a:p>
        </p:txBody>
      </p:sp>
      <p:sp>
        <p:nvSpPr>
          <p:cNvPr id="17" name="Rectangle 16"/>
          <p:cNvSpPr/>
          <p:nvPr/>
        </p:nvSpPr>
        <p:spPr>
          <a:xfrm>
            <a:off x="2713840" y="3015518"/>
            <a:ext cx="6781800" cy="1754326"/>
          </a:xfrm>
          <a:prstGeom prst="rect">
            <a:avLst/>
          </a:prstGeom>
        </p:spPr>
        <p:txBody>
          <a:bodyPr wrap="square">
            <a:spAutoFit/>
          </a:bodyPr>
          <a:lstStyle/>
          <a:p>
            <a:pPr algn="just"/>
            <a:r>
              <a:rPr lang="en-US" b="1" dirty="0">
                <a:latin typeface="Ubisoft Sans" panose="02000504030000020004" pitchFamily="2" charset="-78"/>
                <a:cs typeface="Ubisoft Sans" panose="02000504030000020004" pitchFamily="2" charset="-78"/>
              </a:rPr>
              <a:t>Logit</a:t>
            </a:r>
            <a:r>
              <a:rPr lang="en-US" dirty="0">
                <a:latin typeface="Ubisoft Sans" panose="02000504030000020004" pitchFamily="2" charset="-78"/>
                <a:cs typeface="Ubisoft Sans" panose="02000504030000020004" pitchFamily="2" charset="-78"/>
              </a:rPr>
              <a:t>: the vector of raw (non-normalized) predictions that a classification model generates, which is commonly then passed to a normalization function such as a </a:t>
            </a:r>
            <a:r>
              <a:rPr lang="en-US" dirty="0" err="1">
                <a:latin typeface="Ubisoft Sans" panose="02000504030000020004" pitchFamily="2" charset="-78"/>
                <a:cs typeface="Ubisoft Sans" panose="02000504030000020004" pitchFamily="2" charset="-78"/>
              </a:rPr>
              <a:t>softmax</a:t>
            </a:r>
            <a:r>
              <a:rPr lang="en-US" dirty="0">
                <a:latin typeface="Ubisoft Sans" panose="02000504030000020004" pitchFamily="2" charset="-78"/>
                <a:cs typeface="Ubisoft Sans" panose="02000504030000020004" pitchFamily="2" charset="-78"/>
              </a:rPr>
              <a:t> layer.</a:t>
            </a:r>
          </a:p>
          <a:p>
            <a:pPr algn="just"/>
            <a:endParaRPr lang="en-US" b="1" dirty="0">
              <a:latin typeface="Ubisoft Sans" panose="02000504030000020004" pitchFamily="2" charset="-78"/>
              <a:cs typeface="Ubisoft Sans" panose="02000504030000020004" pitchFamily="2" charset="-78"/>
            </a:endParaRPr>
          </a:p>
          <a:p>
            <a:pPr algn="just"/>
            <a:r>
              <a:rPr lang="en-US" dirty="0">
                <a:latin typeface="Ubisoft Sans" panose="02000504030000020004" pitchFamily="2" charset="-78"/>
                <a:cs typeface="Ubisoft Sans" panose="02000504030000020004" pitchFamily="2" charset="-78"/>
              </a:rPr>
              <a:t>In other words, it is the vector values of the layer right before the </a:t>
            </a:r>
            <a:r>
              <a:rPr lang="en-US" dirty="0" err="1">
                <a:latin typeface="Ubisoft Sans" panose="02000504030000020004" pitchFamily="2" charset="-78"/>
                <a:cs typeface="Ubisoft Sans" panose="02000504030000020004" pitchFamily="2" charset="-78"/>
              </a:rPr>
              <a:t>softmax</a:t>
            </a:r>
            <a:r>
              <a:rPr lang="en-US" dirty="0">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44922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284F4-5D43-F319-4AD5-EEF206D4E01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F25C33A-B301-06C6-6236-BD452C664386}"/>
              </a:ext>
            </a:extLst>
          </p:cNvPr>
          <p:cNvGrpSpPr/>
          <p:nvPr/>
        </p:nvGrpSpPr>
        <p:grpSpPr>
          <a:xfrm>
            <a:off x="-9625" y="-5414"/>
            <a:ext cx="12206437" cy="6877926"/>
            <a:chOff x="-9625" y="-5414"/>
            <a:chExt cx="12206437" cy="6877926"/>
          </a:xfrm>
        </p:grpSpPr>
        <p:pic>
          <p:nvPicPr>
            <p:cNvPr id="22" name="Picture 2" descr="https://i.redd.it/1144jktzp0t51.png">
              <a:extLst>
                <a:ext uri="{FF2B5EF4-FFF2-40B4-BE49-F238E27FC236}">
                  <a16:creationId xmlns:a16="http://schemas.microsoft.com/office/drawing/2014/main" id="{F3566FAE-5B02-7DC5-6F51-C63FCDFAE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238F80C0-084E-60DE-C8B5-1651859A373E}"/>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a:extLst>
              <a:ext uri="{FF2B5EF4-FFF2-40B4-BE49-F238E27FC236}">
                <a16:creationId xmlns:a16="http://schemas.microsoft.com/office/drawing/2014/main" id="{041644E2-0A45-B293-FA6E-47AAFC667E21}"/>
              </a:ext>
            </a:extLst>
          </p:cNvPr>
          <p:cNvSpPr txBox="1">
            <a:spLocks noGrp="1"/>
          </p:cNvSpPr>
          <p:nvPr>
            <p:ph type="title"/>
          </p:nvPr>
        </p:nvSpPr>
        <p:spPr>
          <a:xfrm>
            <a:off x="279167" y="1190879"/>
            <a:ext cx="11633667" cy="4476244"/>
          </a:xfrm>
          <a:prstGeom prst="rect">
            <a:avLst/>
          </a:prstGeom>
        </p:spPr>
        <p:txBody>
          <a:bodyPr/>
          <a:lstStyle/>
          <a:p>
            <a:pPr algn="ctr"/>
            <a:r>
              <a:rPr lang="fr-FR" sz="1600" b="1" dirty="0">
                <a:solidFill>
                  <a:schemeClr val="bg1"/>
                </a:solidFill>
                <a:latin typeface="Ubisoft Sans" pitchFamily="50" charset="0"/>
              </a:rPr>
              <a:t>PART I</a:t>
            </a:r>
            <a:br>
              <a:rPr lang="fr-FR" sz="2667" b="1" dirty="0">
                <a:solidFill>
                  <a:schemeClr val="bg1"/>
                </a:solidFill>
                <a:latin typeface="Ubisoft Sans" pitchFamily="50" charset="0"/>
              </a:rPr>
            </a:br>
            <a:r>
              <a:rPr lang="fr-FR" sz="3600" b="1" dirty="0">
                <a:solidFill>
                  <a:schemeClr val="bg1"/>
                </a:solidFill>
                <a:latin typeface="Ubisoft Sans" pitchFamily="50" charset="0"/>
              </a:rPr>
              <a:t>FINETUNING LANGUAGE MODELS</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0B0BCEF3-8EBA-28A9-67EC-A53FA8E79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A678598-ED8E-6D15-ECEF-AAB9141A86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4" name="Picture 3" descr="https://www.esiea.fr/wp-content/uploads/2020/02/fond-bleu.jpg">
            <a:extLst>
              <a:ext uri="{FF2B5EF4-FFF2-40B4-BE49-F238E27FC236}">
                <a16:creationId xmlns:a16="http://schemas.microsoft.com/office/drawing/2014/main" id="{C7975A43-A97E-1B47-F26C-BB47E306AF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815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00784B1-BCA7-B236-8FDD-5D2093CBF37B}"/>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6245F1A4-824D-EA64-C063-6F40E68214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A22EBF-24C9-D762-1C66-0308EC22228E}"/>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err="1">
                <a:latin typeface="Ubisoft Sans" panose="02000504030000020004" pitchFamily="2" charset="-78"/>
                <a:cs typeface="Ubisoft Sans" panose="02000504030000020004" pitchFamily="2" charset="-78"/>
              </a:rPr>
              <a:t>Behaviour</a:t>
            </a:r>
            <a:endParaRPr lang="fr-FR" sz="3600" b="1" dirty="0">
              <a:latin typeface="Ubisoft Sans" panose="02000504030000020004" pitchFamily="2" charset="-78"/>
              <a:cs typeface="Ubisoft Sans" panose="02000504030000020004" pitchFamily="2" charset="-78"/>
            </a:endParaRPr>
          </a:p>
        </p:txBody>
      </p:sp>
      <p:sp>
        <p:nvSpPr>
          <p:cNvPr id="17" name="Rectangle 16"/>
          <p:cNvSpPr/>
          <p:nvPr/>
        </p:nvSpPr>
        <p:spPr>
          <a:xfrm>
            <a:off x="2713840" y="3015518"/>
            <a:ext cx="6781800"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Computes cross-entropy loss over the soft targets (i.e. probabilities of the teacher) instead of the hard targets (i.e. the actual classes to be predicted)</a:t>
            </a:r>
            <a:endParaRPr lang="fr-FR" dirty="0">
              <a:latin typeface="Ubisoft Sans" panose="02000504030000020004" pitchFamily="2" charset="-78"/>
              <a:cs typeface="Ubisoft Sans" panose="02000504030000020004" pitchFamily="2" charset="-78"/>
            </a:endParaRPr>
          </a:p>
        </p:txBody>
      </p:sp>
      <p:sp>
        <p:nvSpPr>
          <p:cNvPr id="16" name="Rectangle 15"/>
          <p:cNvSpPr/>
          <p:nvPr/>
        </p:nvSpPr>
        <p:spPr>
          <a:xfrm>
            <a:off x="2722612" y="4286706"/>
            <a:ext cx="6781800" cy="1200329"/>
          </a:xfrm>
          <a:prstGeom prst="rect">
            <a:avLst/>
          </a:prstGeom>
        </p:spPr>
        <p:txBody>
          <a:bodyPr wrap="square">
            <a:spAutoFit/>
          </a:bodyPr>
          <a:lstStyle/>
          <a:p>
            <a:pPr algn="just"/>
            <a:r>
              <a:rPr lang="en-US" i="1" dirty="0">
                <a:latin typeface="Ubisoft Sans" panose="02000504030000020004" pitchFamily="2" charset="-78"/>
                <a:cs typeface="Ubisoft Sans" panose="02000504030000020004" pitchFamily="2" charset="-78"/>
              </a:rPr>
              <a:t>Reminder: cross-entropy loss (or log loss) measures the performance of a classification model whose output is a probability value between 0 and 1. This kind of loss penalize predictions that are both confident and wrong.</a:t>
            </a:r>
            <a:endParaRPr lang="fr-FR"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744423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52044-F4A1-3562-87F6-3A5D7B7A7DD3}"/>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DA7CB83F-6670-1806-097C-01856E348A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1F14A47-3AAB-7951-1555-3E9D105A86CF}"/>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err="1">
                <a:latin typeface="Ubisoft Sans" panose="02000504030000020004" pitchFamily="2" charset="-78"/>
                <a:cs typeface="Ubisoft Sans" panose="02000504030000020004" pitchFamily="2" charset="-78"/>
              </a:rPr>
              <a:t>Behaviour</a:t>
            </a:r>
            <a:endParaRPr lang="fr-FR" sz="3600" b="1" dirty="0">
              <a:latin typeface="Ubisoft Sans" panose="02000504030000020004" pitchFamily="2" charset="-78"/>
              <a:cs typeface="Ubisoft Sans" panose="02000504030000020004" pitchFamily="2" charset="-78"/>
            </a:endParaRPr>
          </a:p>
        </p:txBody>
      </p:sp>
      <p:sp>
        <p:nvSpPr>
          <p:cNvPr id="17" name="Rectangle 16"/>
          <p:cNvSpPr/>
          <p:nvPr/>
        </p:nvSpPr>
        <p:spPr>
          <a:xfrm>
            <a:off x="2709912" y="2835971"/>
            <a:ext cx="6781800"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They standard cross-entropy loss function (without </a:t>
            </a:r>
            <a:r>
              <a:rPr lang="en-US" dirty="0" err="1">
                <a:latin typeface="Ubisoft Sans" panose="02000504030000020004" pitchFamily="2" charset="-78"/>
                <a:cs typeface="Ubisoft Sans" panose="02000504030000020004" pitchFamily="2" charset="-78"/>
              </a:rPr>
              <a:t>softmax</a:t>
            </a:r>
            <a:r>
              <a:rPr lang="en-US" dirty="0">
                <a:latin typeface="Ubisoft Sans" panose="02000504030000020004" pitchFamily="2" charset="-78"/>
                <a:cs typeface="Ubisoft Sans" panose="02000504030000020004" pitchFamily="2" charset="-78"/>
              </a:rPr>
              <a:t>) would look like the following:</a:t>
            </a:r>
            <a:endParaRPr lang="fr-FR"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5" name="Rectangle 14"/>
              <p:cNvSpPr/>
              <p:nvPr/>
            </p:nvSpPr>
            <p:spPr>
              <a:xfrm>
                <a:off x="2697212" y="3727401"/>
                <a:ext cx="6781800" cy="769313"/>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cs typeface="Ubisoft Sans" panose="02000504030000020004" pitchFamily="2" charset="-78"/>
                        </a:rPr>
                        <m:t>𝑳𝒐𝒔𝒔</m:t>
                      </m:r>
                      <m:r>
                        <a:rPr lang="fr-FR" b="1" i="1" smtClean="0">
                          <a:latin typeface="Cambria Math" panose="02040503050406030204" pitchFamily="18" charset="0"/>
                          <a:cs typeface="Ubisoft Sans" panose="02000504030000020004" pitchFamily="2" charset="-78"/>
                        </a:rPr>
                        <m:t>=−</m:t>
                      </m:r>
                      <m:nary>
                        <m:naryPr>
                          <m:chr m:val="∑"/>
                          <m:supHide m:val="on"/>
                          <m:ctrlPr>
                            <a:rPr lang="fr-FR" b="1" i="1" smtClean="0">
                              <a:latin typeface="Cambria Math" panose="02040503050406030204" pitchFamily="18" charset="0"/>
                              <a:cs typeface="Ubisoft Sans" panose="02000504030000020004" pitchFamily="2" charset="-78"/>
                            </a:rPr>
                          </m:ctrlPr>
                        </m:naryPr>
                        <m:sub>
                          <m:r>
                            <m:rPr>
                              <m:brk m:alnAt="7"/>
                            </m:rPr>
                            <a:rPr lang="fr-FR" b="1" i="1" smtClean="0">
                              <a:latin typeface="Cambria Math" panose="02040503050406030204" pitchFamily="18" charset="0"/>
                              <a:cs typeface="Ubisoft Sans" panose="02000504030000020004" pitchFamily="2" charset="-78"/>
                            </a:rPr>
                            <m:t>𝒊</m:t>
                          </m:r>
                        </m:sub>
                        <m:sup/>
                        <m:e>
                          <m:sSub>
                            <m:sSubPr>
                              <m:ctrlPr>
                                <a:rPr lang="fr-FR" b="1" i="1" smtClean="0">
                                  <a:latin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cs typeface="Ubisoft Sans" panose="02000504030000020004" pitchFamily="2" charset="-78"/>
                                </a:rPr>
                                <m:t>𝒕</m:t>
                              </m:r>
                            </m:e>
                            <m:sub>
                              <m:r>
                                <a:rPr lang="fr-FR" b="1" i="1" smtClean="0">
                                  <a:latin typeface="Cambria Math" panose="02040503050406030204" pitchFamily="18" charset="0"/>
                                  <a:cs typeface="Ubisoft Sans" panose="02000504030000020004" pitchFamily="2" charset="-78"/>
                                </a:rPr>
                                <m:t>𝒊</m:t>
                              </m:r>
                            </m:sub>
                          </m:sSub>
                          <m:r>
                            <a:rPr lang="fr-FR" b="1" i="1" smtClean="0">
                              <a:latin typeface="Cambria Math" panose="02040503050406030204" pitchFamily="18" charset="0"/>
                              <a:ea typeface="Cambria Math" panose="02040503050406030204" pitchFamily="18" charset="0"/>
                              <a:cs typeface="Ubisoft Sans" panose="02000504030000020004" pitchFamily="2" charset="-78"/>
                            </a:rPr>
                            <m:t>×</m:t>
                          </m:r>
                          <m:r>
                            <a:rPr lang="fr-FR" b="1" i="0" smtClean="0">
                              <a:latin typeface="Cambria Math" panose="02040503050406030204" pitchFamily="18" charset="0"/>
                              <a:ea typeface="Cambria Math" panose="02040503050406030204" pitchFamily="18" charset="0"/>
                              <a:cs typeface="Ubisoft Sans" panose="02000504030000020004" pitchFamily="2" charset="-78"/>
                            </a:rPr>
                            <m:t>𝐥𝐨𝐠</m:t>
                          </m:r>
                          <m:r>
                            <a:rPr lang="fr-FR" b="1" i="1" smtClean="0">
                              <a:latin typeface="Cambria Math" panose="02040503050406030204" pitchFamily="18" charset="0"/>
                              <a:ea typeface="Cambria Math" panose="02040503050406030204" pitchFamily="18" charset="0"/>
                              <a:cs typeface="Ubisoft Sans" panose="02000504030000020004" pitchFamily="2" charset="-78"/>
                            </a:rPr>
                            <m:t>⁡(</m:t>
                          </m:r>
                          <m:sSub>
                            <m:sSubPr>
                              <m:ctrlPr>
                                <a:rPr lang="fr-FR" b="1" i="1" smtClean="0">
                                  <a:latin typeface="Cambria Math" panose="02040503050406030204" pitchFamily="18" charset="0"/>
                                  <a:ea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ea typeface="Cambria Math" panose="02040503050406030204" pitchFamily="18" charset="0"/>
                                  <a:cs typeface="Ubisoft Sans" panose="02000504030000020004" pitchFamily="2" charset="-78"/>
                                </a:rPr>
                                <m:t>𝒔</m:t>
                              </m:r>
                            </m:e>
                            <m:sub>
                              <m:r>
                                <a:rPr lang="fr-FR" b="1" i="1" smtClean="0">
                                  <a:latin typeface="Cambria Math" panose="02040503050406030204" pitchFamily="18" charset="0"/>
                                  <a:ea typeface="Cambria Math" panose="02040503050406030204" pitchFamily="18" charset="0"/>
                                  <a:cs typeface="Ubisoft Sans" panose="02000504030000020004" pitchFamily="2" charset="-78"/>
                                </a:rPr>
                                <m:t>𝒊</m:t>
                              </m:r>
                            </m:sub>
                          </m:sSub>
                          <m:r>
                            <a:rPr lang="fr-FR" b="1" i="1" smtClean="0">
                              <a:latin typeface="Cambria Math" panose="02040503050406030204" pitchFamily="18" charset="0"/>
                              <a:ea typeface="Cambria Math" panose="02040503050406030204" pitchFamily="18" charset="0"/>
                              <a:cs typeface="Ubisoft Sans" panose="02000504030000020004" pitchFamily="2" charset="-78"/>
                            </a:rPr>
                            <m:t>)</m:t>
                          </m:r>
                        </m:e>
                      </m:nary>
                    </m:oMath>
                  </m:oMathPara>
                </a14:m>
                <a:endParaRPr lang="fr-FR" b="1" dirty="0">
                  <a:latin typeface="Ubisoft Sans" panose="02000504030000020004" pitchFamily="2" charset="-78"/>
                  <a:cs typeface="Ubisoft Sans" panose="02000504030000020004" pitchFamily="2" charset="-78"/>
                </a:endParaRPr>
              </a:p>
            </p:txBody>
          </p:sp>
        </mc:Choice>
        <mc:Fallback xmlns="">
          <p:sp>
            <p:nvSpPr>
              <p:cNvPr id="15" name="Rectangle 14"/>
              <p:cNvSpPr>
                <a:spLocks noRot="1" noChangeAspect="1" noMove="1" noResize="1" noEditPoints="1" noAdjustHandles="1" noChangeArrowheads="1" noChangeShapeType="1" noTextEdit="1"/>
              </p:cNvSpPr>
              <p:nvPr/>
            </p:nvSpPr>
            <p:spPr>
              <a:xfrm>
                <a:off x="2697212" y="3727401"/>
                <a:ext cx="6781800" cy="769313"/>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709912" y="4875708"/>
                <a:ext cx="6781800"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Where </a:t>
                </a:r>
                <a14:m>
                  <m:oMath xmlns:m="http://schemas.openxmlformats.org/officeDocument/2006/math">
                    <m:sSub>
                      <m:sSubPr>
                        <m:ctrlPr>
                          <a:rPr lang="en-US" i="1" smtClean="0">
                            <a:latin typeface="Cambria Math" panose="02040503050406030204" pitchFamily="18" charset="0"/>
                            <a:cs typeface="Ubisoft Sans" panose="02000504030000020004" pitchFamily="2" charset="-78"/>
                          </a:rPr>
                        </m:ctrlPr>
                      </m:sSubPr>
                      <m:e>
                        <m:r>
                          <a:rPr lang="fr-FR" b="0" i="1" smtClean="0">
                            <a:latin typeface="Cambria Math" panose="02040503050406030204" pitchFamily="18" charset="0"/>
                            <a:cs typeface="Ubisoft Sans" panose="02000504030000020004" pitchFamily="2" charset="-78"/>
                          </a:rPr>
                          <m:t>𝑡</m:t>
                        </m:r>
                      </m:e>
                      <m:sub>
                        <m:r>
                          <a:rPr lang="fr-FR" b="0" i="1" smtClean="0">
                            <a:latin typeface="Cambria Math" panose="02040503050406030204" pitchFamily="18" charset="0"/>
                            <a:cs typeface="Ubisoft Sans" panose="02000504030000020004" pitchFamily="2" charset="-78"/>
                          </a:rPr>
                          <m:t>𝑖</m:t>
                        </m:r>
                      </m:sub>
                    </m:sSub>
                  </m:oMath>
                </a14:m>
                <a:r>
                  <a:rPr lang="fr-FR" dirty="0">
                    <a:latin typeface="Ubisoft Sans" panose="02000504030000020004" pitchFamily="2" charset="-78"/>
                    <a:cs typeface="Ubisoft Sans" panose="02000504030000020004" pitchFamily="2" charset="-78"/>
                  </a:rPr>
                  <a:t> and </a:t>
                </a:r>
                <a14:m>
                  <m:oMath xmlns:m="http://schemas.openxmlformats.org/officeDocument/2006/math">
                    <m:sSub>
                      <m:sSubPr>
                        <m:ctrlPr>
                          <a:rPr lang="fr-FR" i="1" smtClean="0">
                            <a:latin typeface="Cambria Math" panose="02040503050406030204" pitchFamily="18" charset="0"/>
                            <a:cs typeface="Ubisoft Sans" panose="02000504030000020004" pitchFamily="2" charset="-78"/>
                          </a:rPr>
                        </m:ctrlPr>
                      </m:sSubPr>
                      <m:e>
                        <m:r>
                          <a:rPr lang="fr-FR" b="0" i="1" smtClean="0">
                            <a:latin typeface="Cambria Math" panose="02040503050406030204" pitchFamily="18" charset="0"/>
                            <a:cs typeface="Ubisoft Sans" panose="02000504030000020004" pitchFamily="2" charset="-78"/>
                          </a:rPr>
                          <m:t>𝑠</m:t>
                        </m:r>
                      </m:e>
                      <m:sub>
                        <m:r>
                          <a:rPr lang="fr-FR" b="0" i="1" smtClean="0">
                            <a:latin typeface="Cambria Math" panose="02040503050406030204" pitchFamily="18" charset="0"/>
                            <a:cs typeface="Ubisoft Sans" panose="02000504030000020004" pitchFamily="2" charset="-78"/>
                          </a:rPr>
                          <m:t>𝑖</m:t>
                        </m:r>
                      </m:sub>
                    </m:sSub>
                  </m:oMath>
                </a14:m>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respectively</a:t>
                </a:r>
                <a:r>
                  <a:rPr lang="fr-FR" dirty="0">
                    <a:latin typeface="Ubisoft Sans" panose="02000504030000020004" pitchFamily="2" charset="-78"/>
                    <a:cs typeface="Ubisoft Sans" panose="02000504030000020004" pitchFamily="2" charset="-78"/>
                  </a:rPr>
                  <a:t> the </a:t>
                </a:r>
                <a:r>
                  <a:rPr lang="fr-FR" b="1" dirty="0" err="1">
                    <a:latin typeface="Ubisoft Sans" panose="02000504030000020004" pitchFamily="2" charset="-78"/>
                    <a:cs typeface="Ubisoft Sans" panose="02000504030000020004" pitchFamily="2" charset="-78"/>
                  </a:rPr>
                  <a:t>logits</a:t>
                </a:r>
                <a:r>
                  <a:rPr lang="fr-FR" dirty="0">
                    <a:latin typeface="Ubisoft Sans" panose="02000504030000020004" pitchFamily="2" charset="-78"/>
                    <a:cs typeface="Ubisoft Sans" panose="02000504030000020004" pitchFamily="2" charset="-78"/>
                  </a:rPr>
                  <a:t> from the </a:t>
                </a:r>
                <a:r>
                  <a:rPr lang="fr-FR" dirty="0" err="1">
                    <a:latin typeface="Ubisoft Sans" panose="02000504030000020004" pitchFamily="2" charset="-78"/>
                    <a:cs typeface="Ubisoft Sans" panose="02000504030000020004" pitchFamily="2" charset="-78"/>
                  </a:rPr>
                  <a:t>teacher</a:t>
                </a:r>
                <a:r>
                  <a:rPr lang="fr-FR" dirty="0">
                    <a:latin typeface="Ubisoft Sans" panose="02000504030000020004" pitchFamily="2" charset="-78"/>
                    <a:cs typeface="Ubisoft Sans" panose="02000504030000020004" pitchFamily="2" charset="-78"/>
                  </a:rPr>
                  <a:t> and the </a:t>
                </a:r>
                <a:r>
                  <a:rPr lang="fr-FR" dirty="0" err="1">
                    <a:latin typeface="Ubisoft Sans" panose="02000504030000020004" pitchFamily="2" charset="-78"/>
                    <a:cs typeface="Ubisoft Sans" panose="02000504030000020004" pitchFamily="2" charset="-78"/>
                  </a:rPr>
                  <a:t>student</a:t>
                </a:r>
                <a:r>
                  <a:rPr lang="fr-FR" dirty="0">
                    <a:latin typeface="Ubisoft Sans" panose="02000504030000020004" pitchFamily="2" charset="-78"/>
                    <a:cs typeface="Ubisoft Sans" panose="02000504030000020004" pitchFamily="2" charset="-78"/>
                  </a:rPr>
                  <a:t>.</a:t>
                </a:r>
              </a:p>
            </p:txBody>
          </p:sp>
        </mc:Choice>
        <mc:Fallback xmlns="">
          <p:sp>
            <p:nvSpPr>
              <p:cNvPr id="16" name="Rectangle 15"/>
              <p:cNvSpPr>
                <a:spLocks noRot="1" noChangeAspect="1" noMove="1" noResize="1" noEditPoints="1" noAdjustHandles="1" noChangeArrowheads="1" noChangeShapeType="1" noTextEdit="1"/>
              </p:cNvSpPr>
              <p:nvPr/>
            </p:nvSpPr>
            <p:spPr>
              <a:xfrm>
                <a:off x="2709912" y="4875708"/>
                <a:ext cx="6781800" cy="646331"/>
              </a:xfrm>
              <a:prstGeom prst="rect">
                <a:avLst/>
              </a:prstGeom>
              <a:blipFill>
                <a:blip r:embed="rId7"/>
                <a:stretch>
                  <a:fillRect l="-809" t="-5660" r="-719" b="-14151"/>
                </a:stretch>
              </a:blipFill>
            </p:spPr>
            <p:txBody>
              <a:bodyPr/>
              <a:lstStyle/>
              <a:p>
                <a:r>
                  <a:rPr lang="fr-FR">
                    <a:noFill/>
                  </a:rPr>
                  <a:t> </a:t>
                </a:r>
              </a:p>
            </p:txBody>
          </p:sp>
        </mc:Fallback>
      </mc:AlternateContent>
    </p:spTree>
    <p:extLst>
      <p:ext uri="{BB962C8B-B14F-4D97-AF65-F5344CB8AC3E}">
        <p14:creationId xmlns:p14="http://schemas.microsoft.com/office/powerpoint/2010/main" val="258252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DE10AE7-ADF3-8D79-5E2F-26DCCC8FA72A}"/>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710741DC-9FD2-B784-2D20-53F764713E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FFCAB21-EDF9-CC73-FE6B-3E68D1411530}"/>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err="1">
                <a:latin typeface="Ubisoft Sans" panose="02000504030000020004" pitchFamily="2" charset="-78"/>
                <a:cs typeface="Ubisoft Sans" panose="02000504030000020004" pitchFamily="2" charset="-78"/>
              </a:rPr>
              <a:t>Behaviour</a:t>
            </a:r>
            <a:endParaRPr lang="fr-FR" sz="3600" b="1" dirty="0">
              <a:latin typeface="Ubisoft Sans" panose="02000504030000020004" pitchFamily="2" charset="-78"/>
              <a:cs typeface="Ubisoft Sans" panose="02000504030000020004" pitchFamily="2" charset="-78"/>
            </a:endParaRPr>
          </a:p>
        </p:txBody>
      </p:sp>
      <p:sp>
        <p:nvSpPr>
          <p:cNvPr id="17" name="Rectangle 16"/>
          <p:cNvSpPr/>
          <p:nvPr/>
        </p:nvSpPr>
        <p:spPr>
          <a:xfrm>
            <a:off x="2701140" y="3208251"/>
            <a:ext cx="6781800"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However, such loss isn’t sufficient. We want here to have the control over </a:t>
            </a:r>
            <a:r>
              <a:rPr lang="en-US" i="1" dirty="0">
                <a:latin typeface="Ubisoft Sans" panose="02000504030000020004" pitchFamily="2" charset="-78"/>
                <a:cs typeface="Ubisoft Sans" panose="02000504030000020004" pitchFamily="2" charset="-78"/>
              </a:rPr>
              <a:t>how much</a:t>
            </a:r>
            <a:r>
              <a:rPr lang="en-US" dirty="0">
                <a:latin typeface="Ubisoft Sans" panose="02000504030000020004" pitchFamily="2" charset="-78"/>
                <a:cs typeface="Ubisoft Sans" panose="02000504030000020004" pitchFamily="2" charset="-78"/>
              </a:rPr>
              <a:t> the learner learns from the teacher.</a:t>
            </a:r>
            <a:endParaRPr lang="fr-FR" dirty="0">
              <a:latin typeface="Ubisoft Sans" panose="02000504030000020004" pitchFamily="2" charset="-78"/>
              <a:cs typeface="Ubisoft Sans" panose="02000504030000020004" pitchFamily="2" charset="-78"/>
            </a:endParaRPr>
          </a:p>
        </p:txBody>
      </p:sp>
      <p:sp>
        <p:nvSpPr>
          <p:cNvPr id="16" name="Rectangle 15"/>
          <p:cNvSpPr/>
          <p:nvPr/>
        </p:nvSpPr>
        <p:spPr>
          <a:xfrm>
            <a:off x="2709912" y="4647971"/>
            <a:ext cx="6781800" cy="646331"/>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As a </a:t>
            </a:r>
            <a:r>
              <a:rPr lang="fr-FR" dirty="0" err="1">
                <a:latin typeface="Ubisoft Sans" panose="02000504030000020004" pitchFamily="2" charset="-78"/>
                <a:cs typeface="Ubisoft Sans" panose="02000504030000020004" pitchFamily="2" charset="-78"/>
              </a:rPr>
              <a:t>result</a:t>
            </a:r>
            <a:r>
              <a:rPr lang="fr-FR" dirty="0">
                <a:latin typeface="Ubisoft Sans" panose="02000504030000020004" pitchFamily="2" charset="-78"/>
                <a:cs typeface="Ubisoft Sans" panose="02000504030000020004" pitchFamily="2" charset="-78"/>
              </a:rPr>
              <a:t>, a </a:t>
            </a:r>
            <a:r>
              <a:rPr lang="fr-FR" b="1" dirty="0" err="1">
                <a:latin typeface="Ubisoft Sans" panose="02000504030000020004" pitchFamily="2" charset="-78"/>
                <a:cs typeface="Ubisoft Sans" panose="02000504030000020004" pitchFamily="2" charset="-78"/>
              </a:rPr>
              <a:t>softmax-temperature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introduced</a:t>
            </a:r>
            <a:r>
              <a:rPr lang="fr-FR" dirty="0">
                <a:latin typeface="Ubisoft Sans" panose="02000504030000020004" pitchFamily="2" charset="-78"/>
                <a:cs typeface="Ubisoft Sans" panose="02000504030000020004" pitchFamily="2" charset="-78"/>
              </a:rPr>
              <a:t> to control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and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directly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included</a:t>
            </a:r>
            <a:r>
              <a:rPr lang="fr-FR" dirty="0">
                <a:latin typeface="Ubisoft Sans" panose="02000504030000020004" pitchFamily="2" charset="-78"/>
                <a:cs typeface="Ubisoft Sans" panose="02000504030000020004" pitchFamily="2" charset="-78"/>
              </a:rPr>
              <a:t> in the </a:t>
            </a:r>
            <a:r>
              <a:rPr lang="fr-FR" dirty="0" err="1">
                <a:latin typeface="Ubisoft Sans" panose="02000504030000020004" pitchFamily="2" charset="-78"/>
                <a:cs typeface="Ubisoft Sans" panose="02000504030000020004" pitchFamily="2" charset="-78"/>
              </a:rPr>
              <a:t>loss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function</a:t>
            </a:r>
            <a:r>
              <a:rPr lang="fr-FR" dirty="0">
                <a:latin typeface="Ubisoft Sans" panose="02000504030000020004" pitchFamily="2" charset="-78"/>
                <a:cs typeface="Ubisoft Sans" panose="02000504030000020004" pitchFamily="2" charset="-78"/>
              </a:rPr>
              <a:t>.</a:t>
            </a:r>
          </a:p>
        </p:txBody>
      </p:sp>
    </p:spTree>
    <p:extLst>
      <p:ext uri="{BB962C8B-B14F-4D97-AF65-F5344CB8AC3E}">
        <p14:creationId xmlns:p14="http://schemas.microsoft.com/office/powerpoint/2010/main" val="957608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72DE9F8-C7DC-DFBB-A364-0CCCE3615C3F}"/>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6E21BEDF-CF31-CCEA-793F-D972C7C0E8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210D73-DAA1-F825-98C7-2508DDFB23F4}"/>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err="1">
                <a:latin typeface="Ubisoft Sans" panose="02000504030000020004" pitchFamily="2" charset="-78"/>
                <a:cs typeface="Ubisoft Sans" panose="02000504030000020004" pitchFamily="2" charset="-78"/>
              </a:rPr>
              <a:t>Behaviour</a:t>
            </a:r>
            <a:endParaRPr lang="fr-FR" sz="3600" b="1" dirty="0">
              <a:latin typeface="Ubisoft Sans" panose="02000504030000020004" pitchFamily="2" charset="-78"/>
              <a:cs typeface="Ubisoft Sans" panose="02000504030000020004" pitchFamily="2" charset="-78"/>
            </a:endParaRPr>
          </a:p>
        </p:txBody>
      </p:sp>
      <p:sp>
        <p:nvSpPr>
          <p:cNvPr id="17" name="Rectangle 16"/>
          <p:cNvSpPr/>
          <p:nvPr/>
        </p:nvSpPr>
        <p:spPr>
          <a:xfrm>
            <a:off x="2709912" y="2833567"/>
            <a:ext cx="6781800"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Here’s the formula of the </a:t>
            </a:r>
            <a:r>
              <a:rPr lang="en-US" dirty="0" err="1">
                <a:latin typeface="Ubisoft Sans" panose="02000504030000020004" pitchFamily="2" charset="-78"/>
                <a:cs typeface="Ubisoft Sans" panose="02000504030000020004" pitchFamily="2" charset="-78"/>
              </a:rPr>
              <a:t>softmax</a:t>
            </a:r>
            <a:r>
              <a:rPr lang="en-US" dirty="0">
                <a:latin typeface="Ubisoft Sans" panose="02000504030000020004" pitchFamily="2" charset="-78"/>
                <a:cs typeface="Ubisoft Sans" panose="02000504030000020004" pitchFamily="2" charset="-78"/>
              </a:rPr>
              <a:t>-temperature:</a:t>
            </a:r>
            <a:endParaRPr lang="fr-FR"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5" name="Rectangle 14"/>
              <p:cNvSpPr/>
              <p:nvPr/>
            </p:nvSpPr>
            <p:spPr>
              <a:xfrm>
                <a:off x="2697212" y="3727401"/>
                <a:ext cx="6781800" cy="98482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fr-FR" b="1" i="1" smtClean="0">
                              <a:latin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cs typeface="Ubisoft Sans" panose="02000504030000020004" pitchFamily="2" charset="-78"/>
                            </a:rPr>
                            <m:t>𝒑</m:t>
                          </m:r>
                        </m:e>
                        <m:sub>
                          <m:r>
                            <a:rPr lang="fr-FR" b="1" i="1" smtClean="0">
                              <a:latin typeface="Cambria Math" panose="02040503050406030204" pitchFamily="18" charset="0"/>
                              <a:cs typeface="Ubisoft Sans" panose="02000504030000020004" pitchFamily="2" charset="-78"/>
                            </a:rPr>
                            <m:t>𝒊</m:t>
                          </m:r>
                        </m:sub>
                      </m:sSub>
                      <m:r>
                        <a:rPr lang="fr-FR" b="1" i="1" smtClean="0">
                          <a:latin typeface="Cambria Math" panose="02040503050406030204" pitchFamily="18" charset="0"/>
                          <a:cs typeface="Ubisoft Sans" panose="02000504030000020004" pitchFamily="2" charset="-78"/>
                        </a:rPr>
                        <m:t>= </m:t>
                      </m:r>
                      <m:f>
                        <m:fPr>
                          <m:ctrlPr>
                            <a:rPr lang="fr-FR" b="1" i="1" smtClean="0">
                              <a:latin typeface="Cambria Math" panose="02040503050406030204" pitchFamily="18" charset="0"/>
                              <a:cs typeface="Ubisoft Sans" panose="02000504030000020004" pitchFamily="2" charset="-78"/>
                            </a:rPr>
                          </m:ctrlPr>
                        </m:fPr>
                        <m:num>
                          <m:r>
                            <a:rPr lang="fr-FR" b="1" i="1" smtClean="0">
                              <a:latin typeface="Cambria Math" panose="02040503050406030204" pitchFamily="18" charset="0"/>
                              <a:cs typeface="Ubisoft Sans" panose="02000504030000020004" pitchFamily="2" charset="-78"/>
                            </a:rPr>
                            <m:t>𝒆𝒙𝒑</m:t>
                          </m:r>
                          <m:r>
                            <a:rPr lang="fr-FR" b="1" i="1" smtClean="0">
                              <a:latin typeface="Cambria Math" panose="02040503050406030204" pitchFamily="18" charset="0"/>
                              <a:cs typeface="Ubisoft Sans" panose="02000504030000020004" pitchFamily="2" charset="-78"/>
                            </a:rPr>
                            <m:t>(</m:t>
                          </m:r>
                          <m:f>
                            <m:fPr>
                              <m:ctrlPr>
                                <a:rPr lang="fr-FR" b="1" i="1" smtClean="0">
                                  <a:latin typeface="Cambria Math" panose="02040503050406030204" pitchFamily="18" charset="0"/>
                                  <a:cs typeface="Ubisoft Sans" panose="02000504030000020004" pitchFamily="2" charset="-78"/>
                                </a:rPr>
                              </m:ctrlPr>
                            </m:fPr>
                            <m:num>
                              <m:sSub>
                                <m:sSubPr>
                                  <m:ctrlPr>
                                    <a:rPr lang="fr-FR" b="1" i="1" smtClean="0">
                                      <a:latin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cs typeface="Ubisoft Sans" panose="02000504030000020004" pitchFamily="2" charset="-78"/>
                                    </a:rPr>
                                    <m:t>𝒛</m:t>
                                  </m:r>
                                </m:e>
                                <m:sub>
                                  <m:r>
                                    <a:rPr lang="fr-FR" b="1" i="1" smtClean="0">
                                      <a:latin typeface="Cambria Math" panose="02040503050406030204" pitchFamily="18" charset="0"/>
                                      <a:cs typeface="Ubisoft Sans" panose="02000504030000020004" pitchFamily="2" charset="-78"/>
                                    </a:rPr>
                                    <m:t>𝒊</m:t>
                                  </m:r>
                                </m:sub>
                              </m:sSub>
                            </m:num>
                            <m:den>
                              <m:r>
                                <a:rPr lang="fr-FR" b="1" i="1" smtClean="0">
                                  <a:latin typeface="Cambria Math" panose="02040503050406030204" pitchFamily="18" charset="0"/>
                                  <a:cs typeface="Ubisoft Sans" panose="02000504030000020004" pitchFamily="2" charset="-78"/>
                                </a:rPr>
                                <m:t>𝑻</m:t>
                              </m:r>
                            </m:den>
                          </m:f>
                          <m:r>
                            <a:rPr lang="fr-FR" b="1" i="1" smtClean="0">
                              <a:latin typeface="Cambria Math" panose="02040503050406030204" pitchFamily="18" charset="0"/>
                              <a:cs typeface="Ubisoft Sans" panose="02000504030000020004" pitchFamily="2" charset="-78"/>
                            </a:rPr>
                            <m:t>)</m:t>
                          </m:r>
                        </m:num>
                        <m:den>
                          <m:nary>
                            <m:naryPr>
                              <m:chr m:val="∑"/>
                              <m:supHide m:val="on"/>
                              <m:ctrlPr>
                                <a:rPr lang="fr-FR" b="1" i="1" smtClean="0">
                                  <a:latin typeface="Cambria Math" panose="02040503050406030204" pitchFamily="18" charset="0"/>
                                  <a:cs typeface="Ubisoft Sans" panose="02000504030000020004" pitchFamily="2" charset="-78"/>
                                </a:rPr>
                              </m:ctrlPr>
                            </m:naryPr>
                            <m:sub>
                              <m:r>
                                <m:rPr>
                                  <m:brk m:alnAt="7"/>
                                </m:rPr>
                                <a:rPr lang="fr-FR" b="1" i="1" smtClean="0">
                                  <a:latin typeface="Cambria Math" panose="02040503050406030204" pitchFamily="18" charset="0"/>
                                  <a:cs typeface="Ubisoft Sans" panose="02000504030000020004" pitchFamily="2" charset="-78"/>
                                </a:rPr>
                                <m:t>𝒋</m:t>
                              </m:r>
                            </m:sub>
                            <m:sup/>
                            <m:e>
                              <m:r>
                                <a:rPr lang="fr-FR" b="1" i="1" smtClean="0">
                                  <a:latin typeface="Cambria Math" panose="02040503050406030204" pitchFamily="18" charset="0"/>
                                  <a:cs typeface="Ubisoft Sans" panose="02000504030000020004" pitchFamily="2" charset="-78"/>
                                </a:rPr>
                                <m:t>𝒆𝒙𝒑</m:t>
                              </m:r>
                              <m:r>
                                <a:rPr lang="fr-FR" b="1" i="1" smtClean="0">
                                  <a:latin typeface="Cambria Math" panose="02040503050406030204" pitchFamily="18" charset="0"/>
                                  <a:cs typeface="Ubisoft Sans" panose="02000504030000020004" pitchFamily="2" charset="-78"/>
                                </a:rPr>
                                <m:t>(</m:t>
                              </m:r>
                              <m:f>
                                <m:fPr>
                                  <m:ctrlPr>
                                    <a:rPr lang="fr-FR" b="1" i="1" smtClean="0">
                                      <a:latin typeface="Cambria Math" panose="02040503050406030204" pitchFamily="18" charset="0"/>
                                      <a:cs typeface="Ubisoft Sans" panose="02000504030000020004" pitchFamily="2" charset="-78"/>
                                    </a:rPr>
                                  </m:ctrlPr>
                                </m:fPr>
                                <m:num>
                                  <m:sSub>
                                    <m:sSubPr>
                                      <m:ctrlPr>
                                        <a:rPr lang="fr-FR" b="1" i="1" smtClean="0">
                                          <a:latin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cs typeface="Ubisoft Sans" panose="02000504030000020004" pitchFamily="2" charset="-78"/>
                                        </a:rPr>
                                        <m:t>𝒛</m:t>
                                      </m:r>
                                    </m:e>
                                    <m:sub>
                                      <m:r>
                                        <a:rPr lang="fr-FR" b="1" i="1" smtClean="0">
                                          <a:latin typeface="Cambria Math" panose="02040503050406030204" pitchFamily="18" charset="0"/>
                                          <a:cs typeface="Ubisoft Sans" panose="02000504030000020004" pitchFamily="2" charset="-78"/>
                                        </a:rPr>
                                        <m:t>𝒋</m:t>
                                      </m:r>
                                    </m:sub>
                                  </m:sSub>
                                </m:num>
                                <m:den>
                                  <m:r>
                                    <a:rPr lang="fr-FR" b="1" i="1" smtClean="0">
                                      <a:latin typeface="Cambria Math" panose="02040503050406030204" pitchFamily="18" charset="0"/>
                                      <a:cs typeface="Ubisoft Sans" panose="02000504030000020004" pitchFamily="2" charset="-78"/>
                                    </a:rPr>
                                    <m:t>𝑻</m:t>
                                  </m:r>
                                </m:den>
                              </m:f>
                              <m:r>
                                <a:rPr lang="fr-FR" b="1" i="1" smtClean="0">
                                  <a:latin typeface="Cambria Math" panose="02040503050406030204" pitchFamily="18" charset="0"/>
                                  <a:cs typeface="Ubisoft Sans" panose="02000504030000020004" pitchFamily="2" charset="-78"/>
                                </a:rPr>
                                <m:t>)</m:t>
                              </m:r>
                            </m:e>
                          </m:nary>
                        </m:den>
                      </m:f>
                    </m:oMath>
                  </m:oMathPara>
                </a14:m>
                <a:endParaRPr lang="fr-FR" b="1" dirty="0">
                  <a:latin typeface="Ubisoft Sans" panose="02000504030000020004" pitchFamily="2" charset="-78"/>
                  <a:cs typeface="Ubisoft Sans" panose="02000504030000020004" pitchFamily="2" charset="-78"/>
                </a:endParaRPr>
              </a:p>
            </p:txBody>
          </p:sp>
        </mc:Choice>
        <mc:Fallback xmlns="">
          <p:sp>
            <p:nvSpPr>
              <p:cNvPr id="15" name="Rectangle 14"/>
              <p:cNvSpPr>
                <a:spLocks noRot="1" noChangeAspect="1" noMove="1" noResize="1" noEditPoints="1" noAdjustHandles="1" noChangeArrowheads="1" noChangeShapeType="1" noTextEdit="1"/>
              </p:cNvSpPr>
              <p:nvPr/>
            </p:nvSpPr>
            <p:spPr>
              <a:xfrm>
                <a:off x="2697212" y="3727401"/>
                <a:ext cx="6781800" cy="984821"/>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709912" y="5129689"/>
                <a:ext cx="6781800" cy="646331"/>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Where </a:t>
                </a:r>
                <a14:m>
                  <m:oMath xmlns:m="http://schemas.openxmlformats.org/officeDocument/2006/math">
                    <m:sSub>
                      <m:sSubPr>
                        <m:ctrlPr>
                          <a:rPr lang="fr-FR" i="1" smtClean="0">
                            <a:latin typeface="Cambria Math" panose="02040503050406030204" pitchFamily="18" charset="0"/>
                            <a:cs typeface="Ubisoft Sans" panose="02000504030000020004" pitchFamily="2" charset="-78"/>
                          </a:rPr>
                        </m:ctrlPr>
                      </m:sSubPr>
                      <m:e>
                        <m:r>
                          <a:rPr lang="fr-FR" b="0" i="1" smtClean="0">
                            <a:latin typeface="Cambria Math" panose="02040503050406030204" pitchFamily="18" charset="0"/>
                            <a:cs typeface="Ubisoft Sans" panose="02000504030000020004" pitchFamily="2" charset="-78"/>
                          </a:rPr>
                          <m:t>𝑝</m:t>
                        </m:r>
                      </m:e>
                      <m:sub>
                        <m:r>
                          <a:rPr lang="fr-FR" b="0" i="1" smtClean="0">
                            <a:latin typeface="Cambria Math" panose="02040503050406030204" pitchFamily="18" charset="0"/>
                            <a:cs typeface="Ubisoft Sans" panose="02000504030000020004" pitchFamily="2" charset="-78"/>
                          </a:rPr>
                          <m:t>𝑖</m:t>
                        </m:r>
                      </m:sub>
                    </m:sSub>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probability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associated</a:t>
                </a:r>
                <a:r>
                  <a:rPr lang="fr-FR" dirty="0">
                    <a:latin typeface="Ubisoft Sans" panose="02000504030000020004" pitchFamily="2" charset="-78"/>
                    <a:cs typeface="Ubisoft Sans" panose="02000504030000020004" pitchFamily="2" charset="-78"/>
                  </a:rPr>
                  <a:t> to an </a:t>
                </a:r>
                <a:r>
                  <a:rPr lang="fr-FR" dirty="0" err="1">
                    <a:latin typeface="Ubisoft Sans" panose="02000504030000020004" pitchFamily="2" charset="-78"/>
                    <a:cs typeface="Ubisoft Sans" panose="02000504030000020004" pitchFamily="2" charset="-78"/>
                  </a:rPr>
                  <a:t>element</a:t>
                </a:r>
                <a:r>
                  <a:rPr lang="fr-FR" dirty="0">
                    <a:latin typeface="Ubisoft Sans" panose="02000504030000020004" pitchFamily="2" charset="-78"/>
                    <a:cs typeface="Ubisoft Sans" panose="02000504030000020004" pitchFamily="2" charset="-78"/>
                  </a:rPr>
                  <a:t> </a:t>
                </a:r>
                <a14:m>
                  <m:oMath xmlns:m="http://schemas.openxmlformats.org/officeDocument/2006/math">
                    <m:r>
                      <a:rPr lang="fr-FR" b="0" i="1" smtClean="0">
                        <a:latin typeface="Cambria Math" panose="02040503050406030204" pitchFamily="18" charset="0"/>
                        <a:cs typeface="Ubisoft Sans" panose="02000504030000020004" pitchFamily="2" charset="-78"/>
                      </a:rPr>
                      <m:t>𝑖</m:t>
                    </m:r>
                  </m:oMath>
                </a14:m>
                <a:r>
                  <a:rPr lang="fr-FR" dirty="0">
                    <a:latin typeface="Ubisoft Sans" panose="02000504030000020004" pitchFamily="2" charset="-78"/>
                    <a:cs typeface="Ubisoft Sans" panose="02000504030000020004" pitchFamily="2" charset="-78"/>
                  </a:rPr>
                  <a:t> of the output, </a:t>
                </a:r>
                <a14:m>
                  <m:oMath xmlns:m="http://schemas.openxmlformats.org/officeDocument/2006/math">
                    <m:r>
                      <a:rPr lang="fr-FR" b="0" i="1" smtClean="0">
                        <a:latin typeface="Cambria Math" panose="02040503050406030204" pitchFamily="18" charset="0"/>
                        <a:cs typeface="Ubisoft Sans" panose="02000504030000020004" pitchFamily="2" charset="-78"/>
                      </a:rPr>
                      <m:t>𝑧</m:t>
                    </m:r>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logit</a:t>
                </a:r>
                <a:r>
                  <a:rPr lang="fr-FR" dirty="0">
                    <a:latin typeface="Ubisoft Sans" panose="02000504030000020004" pitchFamily="2" charset="-78"/>
                    <a:cs typeface="Ubisoft Sans" panose="02000504030000020004" pitchFamily="2" charset="-78"/>
                  </a:rPr>
                  <a:t> and </a:t>
                </a:r>
                <a14:m>
                  <m:oMath xmlns:m="http://schemas.openxmlformats.org/officeDocument/2006/math">
                    <m:r>
                      <a:rPr lang="fr-FR" b="0" i="1" smtClean="0">
                        <a:latin typeface="Cambria Math" panose="02040503050406030204" pitchFamily="18" charset="0"/>
                        <a:cs typeface="Ubisoft Sans" panose="02000504030000020004" pitchFamily="2" charset="-78"/>
                      </a:rPr>
                      <m:t>𝑇</m:t>
                    </m:r>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 </a:t>
                </a:r>
                <a:r>
                  <a:rPr lang="fr-FR" dirty="0" err="1">
                    <a:latin typeface="Ubisoft Sans" panose="02000504030000020004" pitchFamily="2" charset="-78"/>
                    <a:cs typeface="Ubisoft Sans" panose="02000504030000020004" pitchFamily="2" charset="-78"/>
                  </a:rPr>
                  <a:t>temperature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parameter</a:t>
                </a:r>
                <a:endParaRPr lang="fr-FR" dirty="0">
                  <a:latin typeface="Ubisoft Sans" panose="02000504030000020004" pitchFamily="2" charset="-78"/>
                  <a:cs typeface="Ubisoft Sans" panose="02000504030000020004" pitchFamily="2" charset="-78"/>
                </a:endParaRPr>
              </a:p>
            </p:txBody>
          </p:sp>
        </mc:Choice>
        <mc:Fallback xmlns="">
          <p:sp>
            <p:nvSpPr>
              <p:cNvPr id="16" name="Rectangle 15"/>
              <p:cNvSpPr>
                <a:spLocks noRot="1" noChangeAspect="1" noMove="1" noResize="1" noEditPoints="1" noAdjustHandles="1" noChangeArrowheads="1" noChangeShapeType="1" noTextEdit="1"/>
              </p:cNvSpPr>
              <p:nvPr/>
            </p:nvSpPr>
            <p:spPr>
              <a:xfrm>
                <a:off x="2709912" y="5129689"/>
                <a:ext cx="6781800" cy="646331"/>
              </a:xfrm>
              <a:prstGeom prst="rect">
                <a:avLst/>
              </a:prstGeom>
              <a:blipFill>
                <a:blip r:embed="rId7"/>
                <a:stretch>
                  <a:fillRect l="-809" t="-4673" r="-719" b="-13084"/>
                </a:stretch>
              </a:blipFill>
            </p:spPr>
            <p:txBody>
              <a:bodyPr/>
              <a:lstStyle/>
              <a:p>
                <a:r>
                  <a:rPr lang="fr-FR">
                    <a:noFill/>
                  </a:rPr>
                  <a:t> </a:t>
                </a:r>
              </a:p>
            </p:txBody>
          </p:sp>
        </mc:Fallback>
      </mc:AlternateContent>
    </p:spTree>
    <p:extLst>
      <p:ext uri="{BB962C8B-B14F-4D97-AF65-F5344CB8AC3E}">
        <p14:creationId xmlns:p14="http://schemas.microsoft.com/office/powerpoint/2010/main" val="1017536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060E4EA-F9DB-BF93-CAFD-8188AEF16498}"/>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804D4342-B17B-7C4E-93EE-08C3164DD5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ED63FB-B515-15A5-57CF-0203E51BE175}"/>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err="1">
                <a:latin typeface="Ubisoft Sans" panose="02000504030000020004" pitchFamily="2" charset="-78"/>
                <a:cs typeface="Ubisoft Sans" panose="02000504030000020004" pitchFamily="2" charset="-78"/>
              </a:rPr>
              <a:t>Behaviour</a:t>
            </a:r>
            <a:endParaRPr lang="fr-FR" sz="3600" b="1" dirty="0">
              <a:latin typeface="Ubisoft Sans" panose="02000504030000020004" pitchFamily="2" charset="-78"/>
              <a:cs typeface="Ubisoft Sans" panose="02000504030000020004" pitchFamily="2" charset="-78"/>
            </a:endParaRPr>
          </a:p>
        </p:txBody>
      </p:sp>
      <p:sp>
        <p:nvSpPr>
          <p:cNvPr id="17" name="Rectangle 16"/>
          <p:cNvSpPr/>
          <p:nvPr/>
        </p:nvSpPr>
        <p:spPr>
          <a:xfrm>
            <a:off x="2709912" y="2833567"/>
            <a:ext cx="6781800"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Here’s the formula of the </a:t>
            </a:r>
            <a:r>
              <a:rPr lang="en-US" dirty="0" err="1">
                <a:latin typeface="Ubisoft Sans" panose="02000504030000020004" pitchFamily="2" charset="-78"/>
                <a:cs typeface="Ubisoft Sans" panose="02000504030000020004" pitchFamily="2" charset="-78"/>
              </a:rPr>
              <a:t>softmax</a:t>
            </a:r>
            <a:r>
              <a:rPr lang="en-US" dirty="0">
                <a:latin typeface="Ubisoft Sans" panose="02000504030000020004" pitchFamily="2" charset="-78"/>
                <a:cs typeface="Ubisoft Sans" panose="02000504030000020004" pitchFamily="2" charset="-78"/>
              </a:rPr>
              <a:t>-temperature:</a:t>
            </a:r>
            <a:endParaRPr lang="fr-FR"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5" name="Rectangle 14"/>
              <p:cNvSpPr/>
              <p:nvPr/>
            </p:nvSpPr>
            <p:spPr>
              <a:xfrm>
                <a:off x="2697212" y="3727401"/>
                <a:ext cx="6781800" cy="984821"/>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fr-FR" b="1" i="1" smtClean="0">
                              <a:latin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cs typeface="Ubisoft Sans" panose="02000504030000020004" pitchFamily="2" charset="-78"/>
                            </a:rPr>
                            <m:t>𝒑</m:t>
                          </m:r>
                        </m:e>
                        <m:sub>
                          <m:r>
                            <a:rPr lang="fr-FR" b="1" i="1" smtClean="0">
                              <a:latin typeface="Cambria Math" panose="02040503050406030204" pitchFamily="18" charset="0"/>
                              <a:cs typeface="Ubisoft Sans" panose="02000504030000020004" pitchFamily="2" charset="-78"/>
                            </a:rPr>
                            <m:t>𝒊</m:t>
                          </m:r>
                        </m:sub>
                      </m:sSub>
                      <m:r>
                        <a:rPr lang="fr-FR" b="1" i="1" smtClean="0">
                          <a:latin typeface="Cambria Math" panose="02040503050406030204" pitchFamily="18" charset="0"/>
                          <a:cs typeface="Ubisoft Sans" panose="02000504030000020004" pitchFamily="2" charset="-78"/>
                        </a:rPr>
                        <m:t>= </m:t>
                      </m:r>
                      <m:f>
                        <m:fPr>
                          <m:ctrlPr>
                            <a:rPr lang="fr-FR" b="1" i="1" smtClean="0">
                              <a:latin typeface="Cambria Math" panose="02040503050406030204" pitchFamily="18" charset="0"/>
                              <a:cs typeface="Ubisoft Sans" panose="02000504030000020004" pitchFamily="2" charset="-78"/>
                            </a:rPr>
                          </m:ctrlPr>
                        </m:fPr>
                        <m:num>
                          <m:r>
                            <a:rPr lang="fr-FR" b="1" i="1" smtClean="0">
                              <a:latin typeface="Cambria Math" panose="02040503050406030204" pitchFamily="18" charset="0"/>
                              <a:cs typeface="Ubisoft Sans" panose="02000504030000020004" pitchFamily="2" charset="-78"/>
                            </a:rPr>
                            <m:t>𝒆𝒙𝒑</m:t>
                          </m:r>
                          <m:r>
                            <a:rPr lang="fr-FR" b="1" i="1" smtClean="0">
                              <a:latin typeface="Cambria Math" panose="02040503050406030204" pitchFamily="18" charset="0"/>
                              <a:cs typeface="Ubisoft Sans" panose="02000504030000020004" pitchFamily="2" charset="-78"/>
                            </a:rPr>
                            <m:t>(</m:t>
                          </m:r>
                          <m:f>
                            <m:fPr>
                              <m:ctrlPr>
                                <a:rPr lang="fr-FR" b="1" i="1" smtClean="0">
                                  <a:latin typeface="Cambria Math" panose="02040503050406030204" pitchFamily="18" charset="0"/>
                                  <a:cs typeface="Ubisoft Sans" panose="02000504030000020004" pitchFamily="2" charset="-78"/>
                                </a:rPr>
                              </m:ctrlPr>
                            </m:fPr>
                            <m:num>
                              <m:sSub>
                                <m:sSubPr>
                                  <m:ctrlPr>
                                    <a:rPr lang="fr-FR" b="1" i="1" smtClean="0">
                                      <a:latin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cs typeface="Ubisoft Sans" panose="02000504030000020004" pitchFamily="2" charset="-78"/>
                                    </a:rPr>
                                    <m:t>𝒛</m:t>
                                  </m:r>
                                </m:e>
                                <m:sub>
                                  <m:r>
                                    <a:rPr lang="fr-FR" b="1" i="1" smtClean="0">
                                      <a:latin typeface="Cambria Math" panose="02040503050406030204" pitchFamily="18" charset="0"/>
                                      <a:cs typeface="Ubisoft Sans" panose="02000504030000020004" pitchFamily="2" charset="-78"/>
                                    </a:rPr>
                                    <m:t>𝒊</m:t>
                                  </m:r>
                                </m:sub>
                              </m:sSub>
                            </m:num>
                            <m:den>
                              <m:r>
                                <a:rPr lang="fr-FR" b="1" i="1" smtClean="0">
                                  <a:latin typeface="Cambria Math" panose="02040503050406030204" pitchFamily="18" charset="0"/>
                                  <a:cs typeface="Ubisoft Sans" panose="02000504030000020004" pitchFamily="2" charset="-78"/>
                                </a:rPr>
                                <m:t>𝑻</m:t>
                              </m:r>
                            </m:den>
                          </m:f>
                          <m:r>
                            <a:rPr lang="fr-FR" b="1" i="1" smtClean="0">
                              <a:latin typeface="Cambria Math" panose="02040503050406030204" pitchFamily="18" charset="0"/>
                              <a:cs typeface="Ubisoft Sans" panose="02000504030000020004" pitchFamily="2" charset="-78"/>
                            </a:rPr>
                            <m:t>)</m:t>
                          </m:r>
                        </m:num>
                        <m:den>
                          <m:nary>
                            <m:naryPr>
                              <m:chr m:val="∑"/>
                              <m:supHide m:val="on"/>
                              <m:ctrlPr>
                                <a:rPr lang="fr-FR" b="1" i="1" smtClean="0">
                                  <a:latin typeface="Cambria Math" panose="02040503050406030204" pitchFamily="18" charset="0"/>
                                  <a:cs typeface="Ubisoft Sans" panose="02000504030000020004" pitchFamily="2" charset="-78"/>
                                </a:rPr>
                              </m:ctrlPr>
                            </m:naryPr>
                            <m:sub>
                              <m:r>
                                <m:rPr>
                                  <m:brk m:alnAt="7"/>
                                </m:rPr>
                                <a:rPr lang="fr-FR" b="1" i="1" smtClean="0">
                                  <a:latin typeface="Cambria Math" panose="02040503050406030204" pitchFamily="18" charset="0"/>
                                  <a:cs typeface="Ubisoft Sans" panose="02000504030000020004" pitchFamily="2" charset="-78"/>
                                </a:rPr>
                                <m:t>𝒋</m:t>
                              </m:r>
                            </m:sub>
                            <m:sup/>
                            <m:e>
                              <m:r>
                                <a:rPr lang="fr-FR" b="1" i="1" smtClean="0">
                                  <a:latin typeface="Cambria Math" panose="02040503050406030204" pitchFamily="18" charset="0"/>
                                  <a:cs typeface="Ubisoft Sans" panose="02000504030000020004" pitchFamily="2" charset="-78"/>
                                </a:rPr>
                                <m:t>𝒆𝒙𝒑</m:t>
                              </m:r>
                              <m:r>
                                <a:rPr lang="fr-FR" b="1" i="1" smtClean="0">
                                  <a:latin typeface="Cambria Math" panose="02040503050406030204" pitchFamily="18" charset="0"/>
                                  <a:cs typeface="Ubisoft Sans" panose="02000504030000020004" pitchFamily="2" charset="-78"/>
                                </a:rPr>
                                <m:t>(</m:t>
                              </m:r>
                              <m:f>
                                <m:fPr>
                                  <m:ctrlPr>
                                    <a:rPr lang="fr-FR" b="1" i="1" smtClean="0">
                                      <a:latin typeface="Cambria Math" panose="02040503050406030204" pitchFamily="18" charset="0"/>
                                      <a:cs typeface="Ubisoft Sans" panose="02000504030000020004" pitchFamily="2" charset="-78"/>
                                    </a:rPr>
                                  </m:ctrlPr>
                                </m:fPr>
                                <m:num>
                                  <m:sSub>
                                    <m:sSubPr>
                                      <m:ctrlPr>
                                        <a:rPr lang="fr-FR" b="1" i="1" smtClean="0">
                                          <a:latin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cs typeface="Ubisoft Sans" panose="02000504030000020004" pitchFamily="2" charset="-78"/>
                                        </a:rPr>
                                        <m:t>𝒛</m:t>
                                      </m:r>
                                    </m:e>
                                    <m:sub>
                                      <m:r>
                                        <a:rPr lang="fr-FR" b="1" i="1" smtClean="0">
                                          <a:latin typeface="Cambria Math" panose="02040503050406030204" pitchFamily="18" charset="0"/>
                                          <a:cs typeface="Ubisoft Sans" panose="02000504030000020004" pitchFamily="2" charset="-78"/>
                                        </a:rPr>
                                        <m:t>𝒋</m:t>
                                      </m:r>
                                    </m:sub>
                                  </m:sSub>
                                </m:num>
                                <m:den>
                                  <m:r>
                                    <a:rPr lang="fr-FR" b="1" i="1" smtClean="0">
                                      <a:latin typeface="Cambria Math" panose="02040503050406030204" pitchFamily="18" charset="0"/>
                                      <a:cs typeface="Ubisoft Sans" panose="02000504030000020004" pitchFamily="2" charset="-78"/>
                                    </a:rPr>
                                    <m:t>𝑻</m:t>
                                  </m:r>
                                </m:den>
                              </m:f>
                              <m:r>
                                <a:rPr lang="fr-FR" b="1" i="1" smtClean="0">
                                  <a:latin typeface="Cambria Math" panose="02040503050406030204" pitchFamily="18" charset="0"/>
                                  <a:cs typeface="Ubisoft Sans" panose="02000504030000020004" pitchFamily="2" charset="-78"/>
                                </a:rPr>
                                <m:t>)</m:t>
                              </m:r>
                            </m:e>
                          </m:nary>
                        </m:den>
                      </m:f>
                    </m:oMath>
                  </m:oMathPara>
                </a14:m>
                <a:endParaRPr lang="fr-FR" b="1" dirty="0">
                  <a:latin typeface="Ubisoft Sans" panose="02000504030000020004" pitchFamily="2" charset="-78"/>
                  <a:cs typeface="Ubisoft Sans" panose="02000504030000020004" pitchFamily="2" charset="-78"/>
                </a:endParaRPr>
              </a:p>
            </p:txBody>
          </p:sp>
        </mc:Choice>
        <mc:Fallback xmlns="">
          <p:sp>
            <p:nvSpPr>
              <p:cNvPr id="15" name="Rectangle 14"/>
              <p:cNvSpPr>
                <a:spLocks noRot="1" noChangeAspect="1" noMove="1" noResize="1" noEditPoints="1" noAdjustHandles="1" noChangeArrowheads="1" noChangeShapeType="1" noTextEdit="1"/>
              </p:cNvSpPr>
              <p:nvPr/>
            </p:nvSpPr>
            <p:spPr>
              <a:xfrm>
                <a:off x="2697212" y="3727401"/>
                <a:ext cx="6781800" cy="984821"/>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709912" y="5129689"/>
                <a:ext cx="6781800" cy="646331"/>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When </a:t>
                </a:r>
                <a14:m>
                  <m:oMath xmlns:m="http://schemas.openxmlformats.org/officeDocument/2006/math">
                    <m:r>
                      <a:rPr lang="fr-FR" b="0" i="1" smtClean="0">
                        <a:latin typeface="Cambria Math" panose="02040503050406030204" pitchFamily="18" charset="0"/>
                        <a:cs typeface="Ubisoft Sans" panose="02000504030000020004" pitchFamily="2" charset="-78"/>
                      </a:rPr>
                      <m:t>𝑇</m:t>
                    </m:r>
                    <m:r>
                      <a:rPr lang="fr-FR" b="0" i="1" smtClean="0">
                        <a:latin typeface="Cambria Math" panose="02040503050406030204" pitchFamily="18" charset="0"/>
                        <a:ea typeface="Cambria Math" panose="02040503050406030204" pitchFamily="18" charset="0"/>
                        <a:cs typeface="Ubisoft Sans" panose="02000504030000020004" pitchFamily="2" charset="-78"/>
                      </a:rPr>
                      <m:t>→0</m:t>
                    </m:r>
                  </m:oMath>
                </a14:m>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softmax</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close to the one-hot </a:t>
                </a:r>
                <a:r>
                  <a:rPr lang="fr-FR" dirty="0" err="1">
                    <a:latin typeface="Ubisoft Sans" panose="02000504030000020004" pitchFamily="2" charset="-78"/>
                    <a:cs typeface="Ubisoft Sans" panose="02000504030000020004" pitchFamily="2" charset="-78"/>
                  </a:rPr>
                  <a:t>encoding</a:t>
                </a:r>
                <a:r>
                  <a:rPr lang="fr-FR" dirty="0">
                    <a:latin typeface="Ubisoft Sans" panose="02000504030000020004" pitchFamily="2" charset="-78"/>
                    <a:cs typeface="Ubisoft Sans" panose="02000504030000020004" pitchFamily="2" charset="-78"/>
                  </a:rPr>
                  <a:t> and </a:t>
                </a:r>
                <a:r>
                  <a:rPr lang="fr-FR" dirty="0" err="1">
                    <a:latin typeface="Ubisoft Sans" panose="02000504030000020004" pitchFamily="2" charset="-78"/>
                    <a:cs typeface="Ubisoft Sans" panose="02000504030000020004" pitchFamily="2" charset="-78"/>
                  </a:rPr>
                  <a:t>when</a:t>
                </a:r>
                <a:r>
                  <a:rPr lang="fr-FR" dirty="0">
                    <a:latin typeface="Ubisoft Sans" panose="02000504030000020004" pitchFamily="2" charset="-78"/>
                    <a:cs typeface="Ubisoft Sans" panose="02000504030000020004" pitchFamily="2" charset="-78"/>
                  </a:rPr>
                  <a:t> </a:t>
                </a:r>
                <a14:m>
                  <m:oMath xmlns:m="http://schemas.openxmlformats.org/officeDocument/2006/math">
                    <m:r>
                      <a:rPr lang="fr-FR" b="0" i="1" smtClean="0">
                        <a:latin typeface="Cambria Math" panose="02040503050406030204" pitchFamily="18" charset="0"/>
                        <a:cs typeface="Ubisoft Sans" panose="02000504030000020004" pitchFamily="2" charset="-78"/>
                      </a:rPr>
                      <m:t>𝑇</m:t>
                    </m:r>
                    <m:r>
                      <a:rPr lang="fr-FR" b="0" i="1" smtClean="0">
                        <a:latin typeface="Cambria Math" panose="02040503050406030204" pitchFamily="18" charset="0"/>
                        <a:ea typeface="Cambria Math" panose="02040503050406030204" pitchFamily="18" charset="0"/>
                        <a:cs typeface="Ubisoft Sans" panose="02000504030000020004" pitchFamily="2" charset="-78"/>
                      </a:rPr>
                      <m:t>→+∞</m:t>
                    </m:r>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close to a </a:t>
                </a:r>
                <a:r>
                  <a:rPr lang="fr-FR" dirty="0" err="1">
                    <a:latin typeface="Ubisoft Sans" panose="02000504030000020004" pitchFamily="2" charset="-78"/>
                    <a:cs typeface="Ubisoft Sans" panose="02000504030000020004" pitchFamily="2" charset="-78"/>
                  </a:rPr>
                  <a:t>uniform</a:t>
                </a:r>
                <a:r>
                  <a:rPr lang="fr-FR" dirty="0">
                    <a:latin typeface="Ubisoft Sans" panose="02000504030000020004" pitchFamily="2" charset="-78"/>
                    <a:cs typeface="Ubisoft Sans" panose="02000504030000020004" pitchFamily="2" charset="-78"/>
                  </a:rPr>
                  <a:t> distribution</a:t>
                </a:r>
              </a:p>
            </p:txBody>
          </p:sp>
        </mc:Choice>
        <mc:Fallback xmlns="">
          <p:sp>
            <p:nvSpPr>
              <p:cNvPr id="16" name="Rectangle 15"/>
              <p:cNvSpPr>
                <a:spLocks noRot="1" noChangeAspect="1" noMove="1" noResize="1" noEditPoints="1" noAdjustHandles="1" noChangeArrowheads="1" noChangeShapeType="1" noTextEdit="1"/>
              </p:cNvSpPr>
              <p:nvPr/>
            </p:nvSpPr>
            <p:spPr>
              <a:xfrm>
                <a:off x="2709912" y="5129689"/>
                <a:ext cx="6781800" cy="646331"/>
              </a:xfrm>
              <a:prstGeom prst="rect">
                <a:avLst/>
              </a:prstGeom>
              <a:blipFill>
                <a:blip r:embed="rId7"/>
                <a:stretch>
                  <a:fillRect l="-809" t="-4673" r="-719" b="-13084"/>
                </a:stretch>
              </a:blipFill>
            </p:spPr>
            <p:txBody>
              <a:bodyPr/>
              <a:lstStyle/>
              <a:p>
                <a:r>
                  <a:rPr lang="fr-FR">
                    <a:noFill/>
                  </a:rPr>
                  <a:t> </a:t>
                </a:r>
              </a:p>
            </p:txBody>
          </p:sp>
        </mc:Fallback>
      </mc:AlternateContent>
    </p:spTree>
    <p:extLst>
      <p:ext uri="{BB962C8B-B14F-4D97-AF65-F5344CB8AC3E}">
        <p14:creationId xmlns:p14="http://schemas.microsoft.com/office/powerpoint/2010/main" val="4077540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6BCBA77-C63F-E9DE-096F-BDF5DA6A319D}"/>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867B5638-A288-1298-8592-8FFAEA6E59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4067AB-F68A-E936-6E6C-C72325722C96}"/>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err="1">
                <a:latin typeface="Ubisoft Sans" panose="02000504030000020004" pitchFamily="2" charset="-78"/>
                <a:cs typeface="Ubisoft Sans" panose="02000504030000020004" pitchFamily="2" charset="-78"/>
              </a:rPr>
              <a:t>Behaviour</a:t>
            </a:r>
            <a:endParaRPr lang="fr-FR" sz="3600" b="1" dirty="0">
              <a:latin typeface="Ubisoft Sans" panose="02000504030000020004" pitchFamily="2" charset="-78"/>
              <a:cs typeface="Ubisoft Sans" panose="02000504030000020004" pitchFamily="2" charset="-78"/>
            </a:endParaRPr>
          </a:p>
        </p:txBody>
      </p:sp>
      <p:sp>
        <p:nvSpPr>
          <p:cNvPr id="17" name="Rectangle 16"/>
          <p:cNvSpPr/>
          <p:nvPr/>
        </p:nvSpPr>
        <p:spPr>
          <a:xfrm>
            <a:off x="2709912" y="2833567"/>
            <a:ext cx="6781800"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Hence, the loss function is refined with this </a:t>
            </a:r>
            <a:r>
              <a:rPr lang="en-US" dirty="0" err="1">
                <a:latin typeface="Ubisoft Sans" panose="02000504030000020004" pitchFamily="2" charset="-78"/>
                <a:cs typeface="Ubisoft Sans" panose="02000504030000020004" pitchFamily="2" charset="-78"/>
              </a:rPr>
              <a:t>softmax</a:t>
            </a:r>
            <a:r>
              <a:rPr lang="en-US" dirty="0">
                <a:latin typeface="Ubisoft Sans" panose="02000504030000020004" pitchFamily="2" charset="-78"/>
                <a:cs typeface="Ubisoft Sans" panose="02000504030000020004" pitchFamily="2" charset="-78"/>
              </a:rPr>
              <a:t>-temperature:</a:t>
            </a:r>
            <a:endParaRPr lang="fr-FR"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5" name="Rectangle 14"/>
              <p:cNvSpPr/>
              <p:nvPr/>
            </p:nvSpPr>
            <p:spPr>
              <a:xfrm>
                <a:off x="2697212" y="3727401"/>
                <a:ext cx="6781800" cy="769313"/>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fr-FR" b="1" i="1" smtClean="0">
                              <a:latin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cs typeface="Ubisoft Sans" panose="02000504030000020004" pitchFamily="2" charset="-78"/>
                            </a:rPr>
                            <m:t>𝑲𝑳</m:t>
                          </m:r>
                        </m:e>
                        <m:sub>
                          <m:r>
                            <a:rPr lang="fr-FR" b="1" i="1" smtClean="0">
                              <a:latin typeface="Cambria Math" panose="02040503050406030204" pitchFamily="18" charset="0"/>
                              <a:cs typeface="Ubisoft Sans" panose="02000504030000020004" pitchFamily="2" charset="-78"/>
                            </a:rPr>
                            <m:t>𝑳𝒐𝒔𝒔</m:t>
                          </m:r>
                        </m:sub>
                      </m:sSub>
                      <m:r>
                        <a:rPr lang="fr-FR" b="1" i="1" smtClean="0">
                          <a:latin typeface="Cambria Math" panose="02040503050406030204" pitchFamily="18" charset="0"/>
                          <a:cs typeface="Ubisoft Sans" panose="02000504030000020004" pitchFamily="2" charset="-78"/>
                        </a:rPr>
                        <m:t>= </m:t>
                      </m:r>
                      <m:nary>
                        <m:naryPr>
                          <m:chr m:val="∑"/>
                          <m:supHide m:val="on"/>
                          <m:ctrlPr>
                            <a:rPr lang="fr-FR" b="1" i="1" smtClean="0">
                              <a:latin typeface="Cambria Math" panose="02040503050406030204" pitchFamily="18" charset="0"/>
                              <a:cs typeface="Ubisoft Sans" panose="02000504030000020004" pitchFamily="2" charset="-78"/>
                            </a:rPr>
                          </m:ctrlPr>
                        </m:naryPr>
                        <m:sub>
                          <m:r>
                            <m:rPr>
                              <m:brk m:alnAt="7"/>
                            </m:rPr>
                            <a:rPr lang="fr-FR" b="1" i="1" smtClean="0">
                              <a:latin typeface="Cambria Math" panose="02040503050406030204" pitchFamily="18" charset="0"/>
                              <a:cs typeface="Ubisoft Sans" panose="02000504030000020004" pitchFamily="2" charset="-78"/>
                            </a:rPr>
                            <m:t>𝒊</m:t>
                          </m:r>
                        </m:sub>
                        <m:sup/>
                        <m:e>
                          <m:sSub>
                            <m:sSubPr>
                              <m:ctrlPr>
                                <a:rPr lang="fr-FR" b="1" i="1" smtClean="0">
                                  <a:latin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cs typeface="Ubisoft Sans" panose="02000504030000020004" pitchFamily="2" charset="-78"/>
                                </a:rPr>
                                <m:t>𝒑</m:t>
                              </m:r>
                            </m:e>
                            <m:sub>
                              <m:r>
                                <a:rPr lang="fr-FR" b="1" i="1" smtClean="0">
                                  <a:latin typeface="Cambria Math" panose="02040503050406030204" pitchFamily="18" charset="0"/>
                                  <a:cs typeface="Ubisoft Sans" panose="02000504030000020004" pitchFamily="2" charset="-78"/>
                                </a:rPr>
                                <m:t>𝒊</m:t>
                              </m:r>
                            </m:sub>
                          </m:sSub>
                          <m:r>
                            <a:rPr lang="fr-FR" b="1" i="1" smtClean="0">
                              <a:latin typeface="Cambria Math" panose="02040503050406030204" pitchFamily="18" charset="0"/>
                              <a:ea typeface="Cambria Math" panose="02040503050406030204" pitchFamily="18" charset="0"/>
                              <a:cs typeface="Ubisoft Sans" panose="02000504030000020004" pitchFamily="2" charset="-78"/>
                            </a:rPr>
                            <m:t>×</m:t>
                          </m:r>
                          <m:r>
                            <a:rPr lang="fr-FR" b="1" i="1" smtClean="0">
                              <a:latin typeface="Cambria Math" panose="02040503050406030204" pitchFamily="18" charset="0"/>
                              <a:ea typeface="Cambria Math" panose="02040503050406030204" pitchFamily="18" charset="0"/>
                              <a:cs typeface="Ubisoft Sans" panose="02000504030000020004" pitchFamily="2" charset="-78"/>
                            </a:rPr>
                            <m:t>𝒍𝒐𝒈</m:t>
                          </m:r>
                          <m:d>
                            <m:dPr>
                              <m:ctrlPr>
                                <a:rPr lang="fr-FR" b="1" i="1" smtClean="0">
                                  <a:latin typeface="Cambria Math" panose="02040503050406030204" pitchFamily="18" charset="0"/>
                                  <a:ea typeface="Cambria Math" panose="02040503050406030204" pitchFamily="18" charset="0"/>
                                  <a:cs typeface="Ubisoft Sans" panose="02000504030000020004" pitchFamily="2" charset="-78"/>
                                </a:rPr>
                              </m:ctrlPr>
                            </m:dPr>
                            <m:e>
                              <m:sSub>
                                <m:sSubPr>
                                  <m:ctrlPr>
                                    <a:rPr lang="fr-FR" b="1" i="1" smtClean="0">
                                      <a:latin typeface="Cambria Math" panose="02040503050406030204" pitchFamily="18" charset="0"/>
                                      <a:ea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ea typeface="Cambria Math" panose="02040503050406030204" pitchFamily="18" charset="0"/>
                                      <a:cs typeface="Ubisoft Sans" panose="02000504030000020004" pitchFamily="2" charset="-78"/>
                                    </a:rPr>
                                    <m:t>𝒑</m:t>
                                  </m:r>
                                </m:e>
                                <m:sub>
                                  <m:r>
                                    <a:rPr lang="fr-FR" b="1" i="1" smtClean="0">
                                      <a:latin typeface="Cambria Math" panose="02040503050406030204" pitchFamily="18" charset="0"/>
                                      <a:ea typeface="Cambria Math" panose="02040503050406030204" pitchFamily="18" charset="0"/>
                                      <a:cs typeface="Ubisoft Sans" panose="02000504030000020004" pitchFamily="2" charset="-78"/>
                                    </a:rPr>
                                    <m:t>𝒊</m:t>
                                  </m:r>
                                </m:sub>
                              </m:sSub>
                            </m:e>
                          </m:d>
                        </m:e>
                      </m:nary>
                      <m:r>
                        <a:rPr lang="fr-FR" b="1" i="1" smtClean="0">
                          <a:latin typeface="Cambria Math" panose="02040503050406030204" pitchFamily="18" charset="0"/>
                          <a:cs typeface="Ubisoft Sans" panose="02000504030000020004" pitchFamily="2" charset="-78"/>
                        </a:rPr>
                        <m:t>−</m:t>
                      </m:r>
                      <m:nary>
                        <m:naryPr>
                          <m:chr m:val="∑"/>
                          <m:supHide m:val="on"/>
                          <m:ctrlPr>
                            <a:rPr lang="fr-FR" b="1" i="1">
                              <a:latin typeface="Cambria Math" panose="02040503050406030204" pitchFamily="18" charset="0"/>
                              <a:cs typeface="Ubisoft Sans" panose="02000504030000020004" pitchFamily="2" charset="-78"/>
                            </a:rPr>
                          </m:ctrlPr>
                        </m:naryPr>
                        <m:sub>
                          <m:r>
                            <m:rPr>
                              <m:brk m:alnAt="7"/>
                            </m:rPr>
                            <a:rPr lang="fr-FR" b="1" i="1">
                              <a:latin typeface="Cambria Math" panose="02040503050406030204" pitchFamily="18" charset="0"/>
                              <a:cs typeface="Ubisoft Sans" panose="02000504030000020004" pitchFamily="2" charset="-78"/>
                            </a:rPr>
                            <m:t>𝒊</m:t>
                          </m:r>
                        </m:sub>
                        <m:sup/>
                        <m:e>
                          <m:sSub>
                            <m:sSubPr>
                              <m:ctrlPr>
                                <a:rPr lang="fr-FR" b="1" i="1">
                                  <a:latin typeface="Cambria Math" panose="02040503050406030204" pitchFamily="18" charset="0"/>
                                  <a:cs typeface="Ubisoft Sans" panose="02000504030000020004" pitchFamily="2" charset="-78"/>
                                </a:rPr>
                              </m:ctrlPr>
                            </m:sSubPr>
                            <m:e>
                              <m:r>
                                <a:rPr lang="fr-FR" b="1" i="1">
                                  <a:latin typeface="Cambria Math" panose="02040503050406030204" pitchFamily="18" charset="0"/>
                                  <a:cs typeface="Ubisoft Sans" panose="02000504030000020004" pitchFamily="2" charset="-78"/>
                                </a:rPr>
                                <m:t>𝒑</m:t>
                              </m:r>
                            </m:e>
                            <m:sub>
                              <m:r>
                                <a:rPr lang="fr-FR" b="1" i="1">
                                  <a:latin typeface="Cambria Math" panose="02040503050406030204" pitchFamily="18" charset="0"/>
                                  <a:cs typeface="Ubisoft Sans" panose="02000504030000020004" pitchFamily="2" charset="-78"/>
                                </a:rPr>
                                <m:t>𝒊</m:t>
                              </m:r>
                            </m:sub>
                          </m:sSub>
                          <m:r>
                            <a:rPr lang="fr-FR" b="1" i="1">
                              <a:latin typeface="Cambria Math" panose="02040503050406030204" pitchFamily="18" charset="0"/>
                              <a:ea typeface="Cambria Math" panose="02040503050406030204" pitchFamily="18" charset="0"/>
                              <a:cs typeface="Ubisoft Sans" panose="02000504030000020004" pitchFamily="2" charset="-78"/>
                            </a:rPr>
                            <m:t>×</m:t>
                          </m:r>
                          <m:r>
                            <a:rPr lang="fr-FR" b="1" i="1">
                              <a:latin typeface="Cambria Math" panose="02040503050406030204" pitchFamily="18" charset="0"/>
                              <a:ea typeface="Cambria Math" panose="02040503050406030204" pitchFamily="18" charset="0"/>
                              <a:cs typeface="Ubisoft Sans" panose="02000504030000020004" pitchFamily="2" charset="-78"/>
                            </a:rPr>
                            <m:t>𝒍𝒐𝒈</m:t>
                          </m:r>
                          <m:d>
                            <m:dPr>
                              <m:ctrlPr>
                                <a:rPr lang="fr-FR" b="1" i="1">
                                  <a:latin typeface="Cambria Math" panose="02040503050406030204" pitchFamily="18" charset="0"/>
                                  <a:ea typeface="Cambria Math" panose="02040503050406030204" pitchFamily="18" charset="0"/>
                                  <a:cs typeface="Ubisoft Sans" panose="02000504030000020004" pitchFamily="2" charset="-78"/>
                                </a:rPr>
                              </m:ctrlPr>
                            </m:dPr>
                            <m:e>
                              <m:sSub>
                                <m:sSubPr>
                                  <m:ctrlPr>
                                    <a:rPr lang="fr-FR" b="1" i="1">
                                      <a:latin typeface="Cambria Math" panose="02040503050406030204" pitchFamily="18" charset="0"/>
                                      <a:ea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ea typeface="Cambria Math" panose="02040503050406030204" pitchFamily="18" charset="0"/>
                                      <a:cs typeface="Ubisoft Sans" panose="02000504030000020004" pitchFamily="2" charset="-78"/>
                                    </a:rPr>
                                    <m:t>𝒒</m:t>
                                  </m:r>
                                </m:e>
                                <m:sub>
                                  <m:r>
                                    <a:rPr lang="fr-FR" b="1" i="1">
                                      <a:latin typeface="Cambria Math" panose="02040503050406030204" pitchFamily="18" charset="0"/>
                                      <a:ea typeface="Cambria Math" panose="02040503050406030204" pitchFamily="18" charset="0"/>
                                      <a:cs typeface="Ubisoft Sans" panose="02000504030000020004" pitchFamily="2" charset="-78"/>
                                    </a:rPr>
                                    <m:t>𝒊</m:t>
                                  </m:r>
                                </m:sub>
                              </m:sSub>
                            </m:e>
                          </m:d>
                        </m:e>
                      </m:nary>
                    </m:oMath>
                  </m:oMathPara>
                </a14:m>
                <a:endParaRPr lang="fr-FR" b="1" dirty="0">
                  <a:latin typeface="Ubisoft Sans" panose="02000504030000020004" pitchFamily="2" charset="-78"/>
                  <a:cs typeface="Ubisoft Sans" panose="02000504030000020004" pitchFamily="2" charset="-78"/>
                </a:endParaRPr>
              </a:p>
            </p:txBody>
          </p:sp>
        </mc:Choice>
        <mc:Fallback xmlns="">
          <p:sp>
            <p:nvSpPr>
              <p:cNvPr id="15" name="Rectangle 14"/>
              <p:cNvSpPr>
                <a:spLocks noRot="1" noChangeAspect="1" noMove="1" noResize="1" noEditPoints="1" noAdjustHandles="1" noChangeArrowheads="1" noChangeShapeType="1" noTextEdit="1"/>
              </p:cNvSpPr>
              <p:nvPr/>
            </p:nvSpPr>
            <p:spPr>
              <a:xfrm>
                <a:off x="2697212" y="3727401"/>
                <a:ext cx="6781800" cy="769313"/>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709912" y="5129689"/>
                <a:ext cx="6781800" cy="646331"/>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Where </a:t>
                </a:r>
                <a14:m>
                  <m:oMath xmlns:m="http://schemas.openxmlformats.org/officeDocument/2006/math">
                    <m:sSub>
                      <m:sSubPr>
                        <m:ctrlPr>
                          <a:rPr lang="fr-FR" i="1" smtClean="0">
                            <a:latin typeface="Cambria Math" panose="02040503050406030204" pitchFamily="18" charset="0"/>
                            <a:cs typeface="Ubisoft Sans" panose="02000504030000020004" pitchFamily="2" charset="-78"/>
                          </a:rPr>
                        </m:ctrlPr>
                      </m:sSubPr>
                      <m:e>
                        <m:r>
                          <a:rPr lang="fr-FR" b="0" i="1" smtClean="0">
                            <a:latin typeface="Cambria Math" panose="02040503050406030204" pitchFamily="18" charset="0"/>
                            <a:cs typeface="Ubisoft Sans" panose="02000504030000020004" pitchFamily="2" charset="-78"/>
                          </a:rPr>
                          <m:t>𝑝</m:t>
                        </m:r>
                      </m:e>
                      <m:sub>
                        <m:r>
                          <a:rPr lang="fr-FR" b="0" i="1" smtClean="0">
                            <a:latin typeface="Cambria Math" panose="02040503050406030204" pitchFamily="18" charset="0"/>
                            <a:cs typeface="Ubisoft Sans" panose="02000504030000020004" pitchFamily="2" charset="-78"/>
                          </a:rPr>
                          <m:t>𝑖</m:t>
                        </m:r>
                      </m:sub>
                    </m:sSub>
                  </m:oMath>
                </a14:m>
                <a:r>
                  <a:rPr lang="fr-FR" dirty="0">
                    <a:latin typeface="Ubisoft Sans" panose="02000504030000020004" pitchFamily="2" charset="-78"/>
                    <a:cs typeface="Ubisoft Sans" panose="02000504030000020004" pitchFamily="2" charset="-78"/>
                  </a:rPr>
                  <a:t> and </a:t>
                </a:r>
                <a14:m>
                  <m:oMath xmlns:m="http://schemas.openxmlformats.org/officeDocument/2006/math">
                    <m:sSub>
                      <m:sSubPr>
                        <m:ctrlPr>
                          <a:rPr lang="fr-FR" i="1" smtClean="0">
                            <a:latin typeface="Cambria Math" panose="02040503050406030204" pitchFamily="18" charset="0"/>
                            <a:cs typeface="Ubisoft Sans" panose="02000504030000020004" pitchFamily="2" charset="-78"/>
                          </a:rPr>
                        </m:ctrlPr>
                      </m:sSubPr>
                      <m:e>
                        <m:r>
                          <a:rPr lang="fr-FR" b="0" i="1" smtClean="0">
                            <a:latin typeface="Cambria Math" panose="02040503050406030204" pitchFamily="18" charset="0"/>
                            <a:cs typeface="Ubisoft Sans" panose="02000504030000020004" pitchFamily="2" charset="-78"/>
                          </a:rPr>
                          <m:t>𝑞</m:t>
                        </m:r>
                      </m:e>
                      <m:sub>
                        <m:r>
                          <a:rPr lang="fr-FR" b="0" i="1" smtClean="0">
                            <a:latin typeface="Cambria Math" panose="02040503050406030204" pitchFamily="18" charset="0"/>
                            <a:cs typeface="Ubisoft Sans" panose="02000504030000020004" pitchFamily="2" charset="-78"/>
                          </a:rPr>
                          <m:t>𝑖</m:t>
                        </m:r>
                      </m:sub>
                    </m:sSub>
                  </m:oMath>
                </a14:m>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respectively</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temperature-softmaxed</a:t>
                </a:r>
                <a:r>
                  <a:rPr lang="fr-FR" dirty="0">
                    <a:latin typeface="Ubisoft Sans" panose="02000504030000020004" pitchFamily="2" charset="-78"/>
                    <a:cs typeface="Ubisoft Sans" panose="02000504030000020004" pitchFamily="2" charset="-78"/>
                  </a:rPr>
                  <a:t> values from the </a:t>
                </a:r>
                <a:r>
                  <a:rPr lang="fr-FR" dirty="0" err="1">
                    <a:latin typeface="Ubisoft Sans" panose="02000504030000020004" pitchFamily="2" charset="-78"/>
                    <a:cs typeface="Ubisoft Sans" panose="02000504030000020004" pitchFamily="2" charset="-78"/>
                  </a:rPr>
                  <a:t>student</a:t>
                </a:r>
                <a:r>
                  <a:rPr lang="fr-FR" dirty="0">
                    <a:latin typeface="Ubisoft Sans" panose="02000504030000020004" pitchFamily="2" charset="-78"/>
                    <a:cs typeface="Ubisoft Sans" panose="02000504030000020004" pitchFamily="2" charset="-78"/>
                  </a:rPr>
                  <a:t> and the </a:t>
                </a:r>
                <a:r>
                  <a:rPr lang="fr-FR" dirty="0" err="1">
                    <a:latin typeface="Ubisoft Sans" panose="02000504030000020004" pitchFamily="2" charset="-78"/>
                    <a:cs typeface="Ubisoft Sans" panose="02000504030000020004" pitchFamily="2" charset="-78"/>
                  </a:rPr>
                  <a:t>teacher</a:t>
                </a:r>
                <a:r>
                  <a:rPr lang="fr-FR" dirty="0">
                    <a:latin typeface="Ubisoft Sans" panose="02000504030000020004" pitchFamily="2" charset="-78"/>
                    <a:cs typeface="Ubisoft Sans" panose="02000504030000020004" pitchFamily="2" charset="-78"/>
                  </a:rPr>
                  <a:t>.</a:t>
                </a:r>
              </a:p>
            </p:txBody>
          </p:sp>
        </mc:Choice>
        <mc:Fallback xmlns="">
          <p:sp>
            <p:nvSpPr>
              <p:cNvPr id="16" name="Rectangle 15"/>
              <p:cNvSpPr>
                <a:spLocks noRot="1" noChangeAspect="1" noMove="1" noResize="1" noEditPoints="1" noAdjustHandles="1" noChangeArrowheads="1" noChangeShapeType="1" noTextEdit="1"/>
              </p:cNvSpPr>
              <p:nvPr/>
            </p:nvSpPr>
            <p:spPr>
              <a:xfrm>
                <a:off x="2709912" y="5129689"/>
                <a:ext cx="6781800" cy="646331"/>
              </a:xfrm>
              <a:prstGeom prst="rect">
                <a:avLst/>
              </a:prstGeom>
              <a:blipFill>
                <a:blip r:embed="rId7"/>
                <a:stretch>
                  <a:fillRect l="-809" t="-4673" r="-719" b="-13084"/>
                </a:stretch>
              </a:blipFill>
            </p:spPr>
            <p:txBody>
              <a:bodyPr/>
              <a:lstStyle/>
              <a:p>
                <a:r>
                  <a:rPr lang="fr-FR">
                    <a:noFill/>
                  </a:rPr>
                  <a:t> </a:t>
                </a:r>
              </a:p>
            </p:txBody>
          </p:sp>
        </mc:Fallback>
      </mc:AlternateContent>
    </p:spTree>
    <p:extLst>
      <p:ext uri="{BB962C8B-B14F-4D97-AF65-F5344CB8AC3E}">
        <p14:creationId xmlns:p14="http://schemas.microsoft.com/office/powerpoint/2010/main" val="1019853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6D3FCC0-7A3B-2C08-3012-FCB8C26FCB2F}"/>
              </a:ext>
            </a:extLst>
          </p:cNvPr>
          <p:cNvGrpSpPr/>
          <p:nvPr/>
        </p:nvGrpSpPr>
        <p:grpSpPr>
          <a:xfrm>
            <a:off x="-4813" y="-12533"/>
            <a:ext cx="12204733" cy="1333500"/>
            <a:chOff x="-4813" y="-12533"/>
            <a:chExt cx="12204733" cy="1333500"/>
          </a:xfrm>
        </p:grpSpPr>
        <p:pic>
          <p:nvPicPr>
            <p:cNvPr id="3" name="Picture 2" descr="https://i.redd.it/1144jktzp0t51.png">
              <a:extLst>
                <a:ext uri="{FF2B5EF4-FFF2-40B4-BE49-F238E27FC236}">
                  <a16:creationId xmlns:a16="http://schemas.microsoft.com/office/drawing/2014/main" id="{6C79AF1D-5476-0C6D-F937-4A63F07B71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B9034D5-B5E9-581C-1506-6D3D3739ECF0}"/>
                </a:ext>
              </a:extLst>
            </p:cNvPr>
            <p:cNvSpPr/>
            <p:nvPr/>
          </p:nvSpPr>
          <p:spPr>
            <a:xfrm>
              <a:off x="0" y="-1253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DISTILBERT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Results</a:t>
            </a:r>
            <a:endParaRPr lang="fr-FR" sz="3600" b="1" dirty="0">
              <a:latin typeface="Ubisoft Sans" panose="02000504030000020004" pitchFamily="2" charset="-78"/>
              <a:cs typeface="Ubisoft Sans" panose="02000504030000020004" pitchFamily="2" charset="-78"/>
            </a:endParaRPr>
          </a:p>
        </p:txBody>
      </p:sp>
      <p:sp>
        <p:nvSpPr>
          <p:cNvPr id="17" name="Rectangle 16"/>
          <p:cNvSpPr/>
          <p:nvPr/>
        </p:nvSpPr>
        <p:spPr>
          <a:xfrm>
            <a:off x="2709912" y="3532067"/>
            <a:ext cx="6781800" cy="1200329"/>
          </a:xfrm>
          <a:prstGeom prst="rect">
            <a:avLst/>
          </a:prstGeom>
        </p:spPr>
        <p:txBody>
          <a:bodyPr wrap="square">
            <a:spAutoFit/>
          </a:bodyPr>
          <a:lstStyle/>
          <a:p>
            <a:pPr algn="just"/>
            <a:r>
              <a:rPr lang="en-US" b="1" dirty="0">
                <a:latin typeface="Ubisoft Sans" panose="02000504030000020004" pitchFamily="2" charset="-78"/>
                <a:cs typeface="Ubisoft Sans" panose="02000504030000020004" pitchFamily="2" charset="-78"/>
              </a:rPr>
              <a:t>Contextualized word </a:t>
            </a:r>
            <a:r>
              <a:rPr lang="en-US" b="1" dirty="0" err="1">
                <a:latin typeface="Ubisoft Sans" panose="02000504030000020004" pitchFamily="2" charset="-78"/>
                <a:cs typeface="Ubisoft Sans" panose="02000504030000020004" pitchFamily="2" charset="-78"/>
              </a:rPr>
              <a:t>embeddings</a:t>
            </a:r>
            <a:r>
              <a:rPr lang="en-US" b="1" dirty="0">
                <a:latin typeface="Ubisoft Sans" panose="02000504030000020004" pitchFamily="2" charset="-78"/>
                <a:cs typeface="Ubisoft Sans" panose="02000504030000020004" pitchFamily="2" charset="-78"/>
              </a:rPr>
              <a:t> </a:t>
            </a:r>
            <a:r>
              <a:rPr lang="en-US" dirty="0">
                <a:latin typeface="Ubisoft Sans" panose="02000504030000020004" pitchFamily="2" charset="-78"/>
                <a:cs typeface="Ubisoft Sans" panose="02000504030000020004" pitchFamily="2" charset="-78"/>
              </a:rPr>
              <a:t>that result from a </a:t>
            </a:r>
            <a:r>
              <a:rPr lang="en-US" b="1" dirty="0">
                <a:latin typeface="Ubisoft Sans" panose="02000504030000020004" pitchFamily="2" charset="-78"/>
                <a:cs typeface="Ubisoft Sans" panose="02000504030000020004" pitchFamily="2" charset="-78"/>
              </a:rPr>
              <a:t>2 to 3 times smaller model</a:t>
            </a:r>
            <a:r>
              <a:rPr lang="en-US" dirty="0">
                <a:latin typeface="Ubisoft Sans" panose="02000504030000020004" pitchFamily="2" charset="-78"/>
                <a:cs typeface="Ubisoft Sans" panose="02000504030000020004" pitchFamily="2" charset="-78"/>
              </a:rPr>
              <a:t> with up to </a:t>
            </a:r>
            <a:r>
              <a:rPr lang="en-US" b="1" dirty="0">
                <a:latin typeface="Ubisoft Sans" panose="02000504030000020004" pitchFamily="2" charset="-78"/>
                <a:cs typeface="Ubisoft Sans" panose="02000504030000020004" pitchFamily="2" charset="-78"/>
              </a:rPr>
              <a:t>95% similarity</a:t>
            </a:r>
            <a:r>
              <a:rPr lang="en-US" dirty="0">
                <a:latin typeface="Ubisoft Sans" panose="02000504030000020004" pitchFamily="2" charset="-78"/>
                <a:cs typeface="Ubisoft Sans" panose="02000504030000020004" pitchFamily="2" charset="-78"/>
              </a:rPr>
              <a:t> in terms of accuracy with the teacher model on a wide range of downstream tasks.</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500036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7F6FEEA-5621-44E0-B3C7-FE031B5708C7}"/>
              </a:ext>
            </a:extLst>
          </p:cNvPr>
          <p:cNvSpPr/>
          <p:nvPr/>
        </p:nvSpPr>
        <p:spPr>
          <a:xfrm>
            <a:off x="2709060" y="2846717"/>
            <a:ext cx="6781800" cy="1754326"/>
          </a:xfrm>
          <a:prstGeom prst="rect">
            <a:avLst/>
          </a:prstGeom>
        </p:spPr>
        <p:txBody>
          <a:bodyPr wrap="square">
            <a:spAutoFit/>
          </a:bodyPr>
          <a:lstStyle/>
          <a:p>
            <a:pPr algn="l"/>
            <a:r>
              <a:rPr lang="en-US" dirty="0">
                <a:latin typeface="Ubisoft Sans" panose="02000504030000020004" pitchFamily="2" charset="-78"/>
                <a:cs typeface="Ubisoft Sans" panose="02000504030000020004" pitchFamily="2" charset="-78"/>
              </a:rPr>
              <a:t>Another distillation method, introduced in the </a:t>
            </a:r>
            <a:r>
              <a:rPr lang="en-US" dirty="0" err="1">
                <a:latin typeface="Ubisoft Sans" panose="02000504030000020004" pitchFamily="2" charset="-78"/>
                <a:cs typeface="Ubisoft Sans" panose="02000504030000020004" pitchFamily="2" charset="-78"/>
              </a:rPr>
              <a:t>TinyBERT</a:t>
            </a:r>
            <a:r>
              <a:rPr lang="en-US" dirty="0">
                <a:latin typeface="Ubisoft Sans" panose="02000504030000020004" pitchFamily="2" charset="-78"/>
                <a:cs typeface="Ubisoft Sans" panose="02000504030000020004" pitchFamily="2" charset="-78"/>
              </a:rPr>
              <a:t> paper [2], highlights 3 new techniques:</a:t>
            </a:r>
          </a:p>
          <a:p>
            <a:pPr algn="l"/>
            <a:endParaRPr lang="en-US" dirty="0">
              <a:latin typeface="Ubisoft Sans" panose="02000504030000020004" pitchFamily="2" charset="-78"/>
              <a:cs typeface="Ubisoft Sans" panose="02000504030000020004" pitchFamily="2" charset="-78"/>
            </a:endParaRPr>
          </a:p>
          <a:p>
            <a:pPr marL="800100" lvl="1" indent="-342900">
              <a:buFont typeface="+mj-lt"/>
              <a:buAutoNum type="arabicPeriod"/>
            </a:pPr>
            <a:r>
              <a:rPr lang="en-US" dirty="0">
                <a:latin typeface="Ubisoft Sans" panose="02000504030000020004" pitchFamily="2" charset="-78"/>
                <a:cs typeface="Ubisoft Sans" panose="02000504030000020004" pitchFamily="2" charset="-78"/>
              </a:rPr>
              <a:t>Transformer distillation</a:t>
            </a:r>
          </a:p>
          <a:p>
            <a:pPr marL="800100" lvl="1" indent="-342900">
              <a:buFont typeface="+mj-lt"/>
              <a:buAutoNum type="arabicPeriod"/>
            </a:pPr>
            <a:r>
              <a:rPr lang="en-US" dirty="0">
                <a:latin typeface="Ubisoft Sans" panose="02000504030000020004" pitchFamily="2" charset="-78"/>
                <a:cs typeface="Ubisoft Sans" panose="02000504030000020004" pitchFamily="2" charset="-78"/>
              </a:rPr>
              <a:t>Two step distillation process</a:t>
            </a:r>
          </a:p>
          <a:p>
            <a:pPr marL="800100" lvl="1" indent="-342900">
              <a:buFont typeface="+mj-lt"/>
              <a:buAutoNum type="arabicPeriod"/>
            </a:pPr>
            <a:r>
              <a:rPr lang="en-US" dirty="0">
                <a:latin typeface="Ubisoft Sans" panose="02000504030000020004" pitchFamily="2" charset="-78"/>
                <a:cs typeface="Ubisoft Sans" panose="02000504030000020004" pitchFamily="2" charset="-78"/>
              </a:rPr>
              <a:t>Data augmentation</a:t>
            </a:r>
            <a:endParaRPr lang="fr-FR" dirty="0">
              <a:latin typeface="Ubisoft Sans" panose="02000504030000020004" pitchFamily="2" charset="-78"/>
              <a:cs typeface="Ubisoft Sans" panose="02000504030000020004" pitchFamily="2" charset="-78"/>
            </a:endParaRPr>
          </a:p>
        </p:txBody>
      </p:sp>
      <p:sp>
        <p:nvSpPr>
          <p:cNvPr id="21" name="TextBox 20">
            <a:extLst>
              <a:ext uri="{FF2B5EF4-FFF2-40B4-BE49-F238E27FC236}">
                <a16:creationId xmlns:a16="http://schemas.microsoft.com/office/drawing/2014/main" id="{85EA4EBC-CBBD-419A-8270-543EF023DFD3}"/>
              </a:ext>
            </a:extLst>
          </p:cNvPr>
          <p:cNvSpPr txBox="1"/>
          <p:nvPr/>
        </p:nvSpPr>
        <p:spPr>
          <a:xfrm>
            <a:off x="3367251" y="5692694"/>
            <a:ext cx="5449578" cy="415498"/>
          </a:xfrm>
          <a:prstGeom prst="rect">
            <a:avLst/>
          </a:prstGeom>
          <a:noFill/>
        </p:spPr>
        <p:txBody>
          <a:bodyPr wrap="square">
            <a:spAutoFit/>
          </a:bodyPr>
          <a:lstStyle/>
          <a:p>
            <a:pPr algn="just"/>
            <a:r>
              <a:rPr lang="fr-FR" sz="1050" dirty="0">
                <a:effectLst/>
              </a:rPr>
              <a:t>[2] X. </a:t>
            </a:r>
            <a:r>
              <a:rPr lang="fr-FR" sz="1050" dirty="0" err="1">
                <a:effectLst/>
              </a:rPr>
              <a:t>Jiao</a:t>
            </a:r>
            <a:r>
              <a:rPr lang="fr-FR" sz="1050" dirty="0">
                <a:effectLst/>
              </a:rPr>
              <a:t> </a:t>
            </a:r>
            <a:r>
              <a:rPr lang="fr-FR" sz="1050" i="1" dirty="0">
                <a:effectLst/>
              </a:rPr>
              <a:t>et al.</a:t>
            </a:r>
            <a:r>
              <a:rPr lang="fr-FR" sz="1050" dirty="0">
                <a:effectLst/>
              </a:rPr>
              <a:t>, “</a:t>
            </a:r>
            <a:r>
              <a:rPr lang="fr-FR" sz="1050" dirty="0" err="1">
                <a:effectLst/>
              </a:rPr>
              <a:t>TinyBERT</a:t>
            </a:r>
            <a:r>
              <a:rPr lang="fr-FR" sz="1050" dirty="0">
                <a:effectLst/>
              </a:rPr>
              <a:t>: </a:t>
            </a:r>
            <a:r>
              <a:rPr lang="fr-FR" sz="1050" dirty="0" err="1">
                <a:effectLst/>
              </a:rPr>
              <a:t>Distilling</a:t>
            </a:r>
            <a:r>
              <a:rPr lang="fr-FR" sz="1050" dirty="0">
                <a:effectLst/>
              </a:rPr>
              <a:t> BERT for Natural </a:t>
            </a:r>
            <a:r>
              <a:rPr lang="fr-FR" sz="1050" dirty="0" err="1">
                <a:effectLst/>
              </a:rPr>
              <a:t>Language</a:t>
            </a:r>
            <a:r>
              <a:rPr lang="fr-FR" sz="1050" dirty="0">
                <a:effectLst/>
              </a:rPr>
              <a:t> </a:t>
            </a:r>
            <a:r>
              <a:rPr lang="fr-FR" sz="1050" dirty="0" err="1">
                <a:effectLst/>
              </a:rPr>
              <a:t>Understanding</a:t>
            </a:r>
            <a:r>
              <a:rPr lang="fr-FR" sz="1050" dirty="0">
                <a:effectLst/>
              </a:rPr>
              <a:t>,” </a:t>
            </a:r>
            <a:r>
              <a:rPr lang="fr-FR" sz="1050" i="1" dirty="0">
                <a:effectLst/>
              </a:rPr>
              <a:t>arXiv:1909.10351 [</a:t>
            </a:r>
            <a:r>
              <a:rPr lang="fr-FR" sz="1050" i="1" dirty="0" err="1">
                <a:effectLst/>
              </a:rPr>
              <a:t>cs</a:t>
            </a:r>
            <a:r>
              <a:rPr lang="fr-FR" sz="1050" i="1" dirty="0">
                <a:effectLst/>
              </a:rPr>
              <a:t>]</a:t>
            </a:r>
            <a:r>
              <a:rPr lang="fr-FR" sz="1050" dirty="0">
                <a:effectLst/>
              </a:rPr>
              <a:t>, Oct. 2020. </a:t>
            </a:r>
            <a:r>
              <a:rPr lang="fr-FR" sz="1050" dirty="0" err="1">
                <a:effectLst/>
              </a:rPr>
              <a:t>Available</a:t>
            </a:r>
            <a:r>
              <a:rPr lang="fr-FR" sz="1050" dirty="0">
                <a:effectLst/>
              </a:rPr>
              <a:t>: </a:t>
            </a:r>
            <a:r>
              <a:rPr lang="fr-FR" sz="1050" dirty="0">
                <a:effectLst/>
                <a:hlinkClick r:id="rId6"/>
              </a:rPr>
              <a:t>http://arxiv.org/abs/1909.10351</a:t>
            </a:r>
            <a:endParaRPr lang="fr-FR" sz="1050" dirty="0">
              <a:effectLst/>
            </a:endParaRPr>
          </a:p>
        </p:txBody>
      </p:sp>
      <p:sp>
        <p:nvSpPr>
          <p:cNvPr id="22" name="TextBox 21">
            <a:extLst>
              <a:ext uri="{FF2B5EF4-FFF2-40B4-BE49-F238E27FC236}">
                <a16:creationId xmlns:a16="http://schemas.microsoft.com/office/drawing/2014/main" id="{A23C4131-5191-483C-9C8F-B1E56E7C6911}"/>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DISTILLATION – </a:t>
            </a:r>
            <a:r>
              <a:rPr lang="fr-FR" sz="3600" b="1" dirty="0" err="1">
                <a:solidFill>
                  <a:schemeClr val="bg1"/>
                </a:solidFill>
                <a:latin typeface="Ubisoft Sans" pitchFamily="50" charset="0"/>
                <a:cs typeface="Ubisoft Sans" panose="02000504030000020004" pitchFamily="2" charset="-78"/>
              </a:rPr>
              <a:t>TinyBERT</a:t>
            </a:r>
            <a:r>
              <a:rPr lang="fr-FR" sz="3600" b="1" dirty="0">
                <a:solidFill>
                  <a:schemeClr val="bg1"/>
                </a:solidFill>
                <a:latin typeface="Ubisoft Sans" pitchFamily="50" charset="0"/>
                <a:cs typeface="Ubisoft Sans" panose="02000504030000020004" pitchFamily="2" charset="-78"/>
              </a:rPr>
              <a:t> </a:t>
            </a:r>
            <a:r>
              <a:rPr lang="fr-FR" sz="3600" b="1" dirty="0" err="1">
                <a:solidFill>
                  <a:schemeClr val="bg1"/>
                </a:solidFill>
                <a:latin typeface="Ubisoft Sans" pitchFamily="50" charset="0"/>
                <a:cs typeface="Ubisoft Sans" panose="02000504030000020004" pitchFamily="2" charset="-78"/>
              </a:rPr>
              <a:t>edition</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23" name="Rectangle 22">
            <a:extLst>
              <a:ext uri="{FF2B5EF4-FFF2-40B4-BE49-F238E27FC236}">
                <a16:creationId xmlns:a16="http://schemas.microsoft.com/office/drawing/2014/main" id="{CB3C0D64-756A-470F-86CB-A3671591C5BB}"/>
              </a:ext>
            </a:extLst>
          </p:cNvPr>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How do we do that?</a:t>
            </a:r>
            <a:endParaRPr lang="fr-FR" sz="3600" b="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882455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5EA4EBC-CBBD-419A-8270-543EF023DFD3}"/>
              </a:ext>
            </a:extLst>
          </p:cNvPr>
          <p:cNvSpPr txBox="1"/>
          <p:nvPr/>
        </p:nvSpPr>
        <p:spPr>
          <a:xfrm>
            <a:off x="3375171" y="5900443"/>
            <a:ext cx="5449578" cy="415498"/>
          </a:xfrm>
          <a:prstGeom prst="rect">
            <a:avLst/>
          </a:prstGeom>
          <a:noFill/>
        </p:spPr>
        <p:txBody>
          <a:bodyPr wrap="square">
            <a:spAutoFit/>
          </a:bodyPr>
          <a:lstStyle/>
          <a:p>
            <a:pPr algn="just"/>
            <a:r>
              <a:rPr lang="fr-FR" sz="1050" dirty="0">
                <a:effectLst/>
              </a:rPr>
              <a:t>[2] X. </a:t>
            </a:r>
            <a:r>
              <a:rPr lang="fr-FR" sz="1050" dirty="0" err="1">
                <a:effectLst/>
              </a:rPr>
              <a:t>Jiao</a:t>
            </a:r>
            <a:r>
              <a:rPr lang="fr-FR" sz="1050" dirty="0">
                <a:effectLst/>
              </a:rPr>
              <a:t> </a:t>
            </a:r>
            <a:r>
              <a:rPr lang="fr-FR" sz="1050" i="1" dirty="0">
                <a:effectLst/>
              </a:rPr>
              <a:t>et al.</a:t>
            </a:r>
            <a:r>
              <a:rPr lang="fr-FR" sz="1050" dirty="0">
                <a:effectLst/>
              </a:rPr>
              <a:t>, “</a:t>
            </a:r>
            <a:r>
              <a:rPr lang="fr-FR" sz="1050" dirty="0" err="1">
                <a:effectLst/>
              </a:rPr>
              <a:t>TinyBERT</a:t>
            </a:r>
            <a:r>
              <a:rPr lang="fr-FR" sz="1050" dirty="0">
                <a:effectLst/>
              </a:rPr>
              <a:t>: </a:t>
            </a:r>
            <a:r>
              <a:rPr lang="fr-FR" sz="1050" dirty="0" err="1">
                <a:effectLst/>
              </a:rPr>
              <a:t>Distilling</a:t>
            </a:r>
            <a:r>
              <a:rPr lang="fr-FR" sz="1050" dirty="0">
                <a:effectLst/>
              </a:rPr>
              <a:t> BERT for Natural </a:t>
            </a:r>
            <a:r>
              <a:rPr lang="fr-FR" sz="1050" dirty="0" err="1">
                <a:effectLst/>
              </a:rPr>
              <a:t>Language</a:t>
            </a:r>
            <a:r>
              <a:rPr lang="fr-FR" sz="1050" dirty="0">
                <a:effectLst/>
              </a:rPr>
              <a:t> </a:t>
            </a:r>
            <a:r>
              <a:rPr lang="fr-FR" sz="1050" dirty="0" err="1">
                <a:effectLst/>
              </a:rPr>
              <a:t>Understanding</a:t>
            </a:r>
            <a:r>
              <a:rPr lang="fr-FR" sz="1050" dirty="0">
                <a:effectLst/>
              </a:rPr>
              <a:t>,” </a:t>
            </a:r>
            <a:r>
              <a:rPr lang="fr-FR" sz="1050" i="1" dirty="0">
                <a:effectLst/>
              </a:rPr>
              <a:t>arXiv:1909.10351 [</a:t>
            </a:r>
            <a:r>
              <a:rPr lang="fr-FR" sz="1050" i="1" dirty="0" err="1">
                <a:effectLst/>
              </a:rPr>
              <a:t>cs</a:t>
            </a:r>
            <a:r>
              <a:rPr lang="fr-FR" sz="1050" i="1" dirty="0">
                <a:effectLst/>
              </a:rPr>
              <a:t>]</a:t>
            </a:r>
            <a:r>
              <a:rPr lang="fr-FR" sz="1050" dirty="0">
                <a:effectLst/>
              </a:rPr>
              <a:t>, Oct. 2020. </a:t>
            </a:r>
            <a:r>
              <a:rPr lang="fr-FR" sz="1050" dirty="0" err="1">
                <a:effectLst/>
              </a:rPr>
              <a:t>Available</a:t>
            </a:r>
            <a:r>
              <a:rPr lang="fr-FR" sz="1050" dirty="0">
                <a:effectLst/>
              </a:rPr>
              <a:t>: </a:t>
            </a:r>
            <a:r>
              <a:rPr lang="fr-FR" sz="1050" dirty="0">
                <a:effectLst/>
                <a:hlinkClick r:id="rId6"/>
              </a:rPr>
              <a:t>http://arxiv.org/abs/1909.10351</a:t>
            </a:r>
            <a:endParaRPr lang="fr-FR" sz="1050" dirty="0">
              <a:effectLst/>
            </a:endParaRPr>
          </a:p>
        </p:txBody>
      </p:sp>
      <p:pic>
        <p:nvPicPr>
          <p:cNvPr id="3" name="Picture 2">
            <a:extLst>
              <a:ext uri="{FF2B5EF4-FFF2-40B4-BE49-F238E27FC236}">
                <a16:creationId xmlns:a16="http://schemas.microsoft.com/office/drawing/2014/main" id="{A07FAF40-83AF-4D52-8DEF-A30BB1DE8E81}"/>
              </a:ext>
            </a:extLst>
          </p:cNvPr>
          <p:cNvPicPr>
            <a:picLocks noChangeAspect="1"/>
          </p:cNvPicPr>
          <p:nvPr/>
        </p:nvPicPr>
        <p:blipFill>
          <a:blip r:embed="rId7"/>
          <a:stretch>
            <a:fillRect/>
          </a:stretch>
        </p:blipFill>
        <p:spPr>
          <a:xfrm>
            <a:off x="529527" y="2267495"/>
            <a:ext cx="3503802" cy="3632948"/>
          </a:xfrm>
          <a:prstGeom prst="rect">
            <a:avLst/>
          </a:prstGeom>
        </p:spPr>
      </p:pic>
      <p:sp>
        <p:nvSpPr>
          <p:cNvPr id="18" name="Rectangle 17">
            <a:extLst>
              <a:ext uri="{FF2B5EF4-FFF2-40B4-BE49-F238E27FC236}">
                <a16:creationId xmlns:a16="http://schemas.microsoft.com/office/drawing/2014/main" id="{F9FC2F1B-44A4-4077-B352-DE3484A8A587}"/>
              </a:ext>
            </a:extLst>
          </p:cNvPr>
          <p:cNvSpPr/>
          <p:nvPr/>
        </p:nvSpPr>
        <p:spPr>
          <a:xfrm>
            <a:off x="4880673" y="2843683"/>
            <a:ext cx="6781800" cy="2031325"/>
          </a:xfrm>
          <a:prstGeom prst="rect">
            <a:avLst/>
          </a:prstGeom>
        </p:spPr>
        <p:txBody>
          <a:bodyPr wrap="square">
            <a:spAutoFit/>
          </a:bodyPr>
          <a:lstStyle/>
          <a:p>
            <a:pPr algn="l"/>
            <a:r>
              <a:rPr lang="en-US" dirty="0">
                <a:latin typeface="Ubisoft Sans" panose="02000504030000020004" pitchFamily="2" charset="-78"/>
                <a:cs typeface="Ubisoft Sans" panose="02000504030000020004" pitchFamily="2" charset="-78"/>
              </a:rPr>
              <a:t>The Transformer layer distillation introduces 3 loss functions designed to help the student mimic the teacher’s:</a:t>
            </a:r>
          </a:p>
          <a:p>
            <a:pPr algn="l"/>
            <a:endParaRPr lang="en-US" dirty="0">
              <a:latin typeface="Ubisoft Sans" panose="02000504030000020004" pitchFamily="2" charset="-78"/>
              <a:cs typeface="Ubisoft Sans" panose="02000504030000020004" pitchFamily="2" charset="-78"/>
            </a:endParaRPr>
          </a:p>
          <a:p>
            <a:pPr marL="800100" lvl="1" indent="-342900">
              <a:buFont typeface="+mj-lt"/>
              <a:buAutoNum type="arabicPeriod"/>
            </a:pPr>
            <a:r>
              <a:rPr lang="fr-FR" dirty="0" err="1">
                <a:latin typeface="Ubisoft Sans" panose="02000504030000020004" pitchFamily="2" charset="-78"/>
                <a:cs typeface="Ubisoft Sans" panose="02000504030000020004" pitchFamily="2" charset="-78"/>
              </a:rPr>
              <a:t>Embedding</a:t>
            </a:r>
            <a:r>
              <a:rPr lang="fr-FR" dirty="0">
                <a:latin typeface="Ubisoft Sans" panose="02000504030000020004" pitchFamily="2" charset="-78"/>
                <a:cs typeface="Ubisoft Sans" panose="02000504030000020004" pitchFamily="2" charset="-78"/>
              </a:rPr>
              <a:t> layer output</a:t>
            </a:r>
          </a:p>
          <a:p>
            <a:pPr marL="800100" lvl="1" indent="-342900">
              <a:buFont typeface="+mj-lt"/>
              <a:buAutoNum type="arabicPeriod"/>
            </a:pPr>
            <a:r>
              <a:rPr lang="fr-FR" dirty="0">
                <a:latin typeface="Ubisoft Sans" panose="02000504030000020004" pitchFamily="2" charset="-78"/>
                <a:cs typeface="Ubisoft Sans" panose="02000504030000020004" pitchFamily="2" charset="-78"/>
              </a:rPr>
              <a:t>Attention matrices</a:t>
            </a:r>
          </a:p>
          <a:p>
            <a:pPr marL="800100" lvl="1" indent="-342900">
              <a:buFont typeface="+mj-lt"/>
              <a:buAutoNum type="arabicPeriod"/>
            </a:pPr>
            <a:r>
              <a:rPr lang="fr-FR" dirty="0" err="1">
                <a:latin typeface="Ubisoft Sans" panose="02000504030000020004" pitchFamily="2" charset="-78"/>
                <a:cs typeface="Ubisoft Sans" panose="02000504030000020004" pitchFamily="2" charset="-78"/>
              </a:rPr>
              <a:t>Hidden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representations</a:t>
            </a:r>
            <a:r>
              <a:rPr lang="fr-FR" dirty="0">
                <a:latin typeface="Ubisoft Sans" panose="02000504030000020004" pitchFamily="2" charset="-78"/>
                <a:cs typeface="Ubisoft Sans" panose="02000504030000020004" pitchFamily="2" charset="-78"/>
              </a:rPr>
              <a:t> (i.e. </a:t>
            </a:r>
            <a:r>
              <a:rPr lang="fr-FR" dirty="0" err="1">
                <a:latin typeface="Ubisoft Sans" panose="02000504030000020004" pitchFamily="2" charset="-78"/>
                <a:cs typeface="Ubisoft Sans" panose="02000504030000020004" pitchFamily="2" charset="-78"/>
              </a:rPr>
              <a:t>hidden</a:t>
            </a:r>
            <a:r>
              <a:rPr lang="fr-FR" dirty="0">
                <a:latin typeface="Ubisoft Sans" panose="02000504030000020004" pitchFamily="2" charset="-78"/>
                <a:cs typeface="Ubisoft Sans" panose="02000504030000020004" pitchFamily="2" charset="-78"/>
              </a:rPr>
              <a:t> states of the </a:t>
            </a:r>
            <a:r>
              <a:rPr lang="fr-FR" dirty="0" err="1">
                <a:latin typeface="Ubisoft Sans" panose="02000504030000020004" pitchFamily="2" charset="-78"/>
                <a:cs typeface="Ubisoft Sans" panose="02000504030000020004" pitchFamily="2" charset="-78"/>
              </a:rPr>
              <a:t>feed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forward</a:t>
            </a:r>
            <a:r>
              <a:rPr lang="fr-FR" dirty="0">
                <a:latin typeface="Ubisoft Sans" panose="02000504030000020004" pitchFamily="2" charset="-78"/>
                <a:cs typeface="Ubisoft Sans" panose="02000504030000020004" pitchFamily="2" charset="-78"/>
              </a:rPr>
              <a:t> network in Transformer </a:t>
            </a:r>
            <a:r>
              <a:rPr lang="fr-FR" dirty="0" err="1">
                <a:latin typeface="Ubisoft Sans" panose="02000504030000020004" pitchFamily="2" charset="-78"/>
                <a:cs typeface="Ubisoft Sans" panose="02000504030000020004" pitchFamily="2" charset="-78"/>
              </a:rPr>
              <a:t>layers</a:t>
            </a:r>
            <a:r>
              <a:rPr lang="fr-FR" dirty="0">
                <a:latin typeface="Ubisoft Sans" panose="02000504030000020004" pitchFamily="2" charset="-78"/>
                <a:cs typeface="Ubisoft Sans" panose="02000504030000020004" pitchFamily="2" charset="-78"/>
              </a:rPr>
              <a:t>) </a:t>
            </a:r>
          </a:p>
        </p:txBody>
      </p:sp>
      <p:sp>
        <p:nvSpPr>
          <p:cNvPr id="19" name="Rectangle 18">
            <a:extLst>
              <a:ext uri="{FF2B5EF4-FFF2-40B4-BE49-F238E27FC236}">
                <a16:creationId xmlns:a16="http://schemas.microsoft.com/office/drawing/2014/main" id="{85A9F0BE-625C-4EF8-BFA0-268910A54584}"/>
              </a:ext>
            </a:extLst>
          </p:cNvPr>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Transformer distillation</a:t>
            </a:r>
            <a:endParaRPr lang="fr-FR" sz="3600" b="1" dirty="0">
              <a:latin typeface="Ubisoft Sans" panose="02000504030000020004" pitchFamily="2" charset="-78"/>
              <a:cs typeface="Ubisoft Sans" panose="02000504030000020004" pitchFamily="2" charset="-78"/>
            </a:endParaRPr>
          </a:p>
        </p:txBody>
      </p:sp>
      <p:sp>
        <p:nvSpPr>
          <p:cNvPr id="20" name="TextBox 19">
            <a:extLst>
              <a:ext uri="{FF2B5EF4-FFF2-40B4-BE49-F238E27FC236}">
                <a16:creationId xmlns:a16="http://schemas.microsoft.com/office/drawing/2014/main" id="{B768F90D-54BA-42E1-82FE-7C0C6BED18D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DISTILLATION – </a:t>
            </a:r>
            <a:r>
              <a:rPr lang="fr-FR" sz="3600" b="1" dirty="0" err="1">
                <a:solidFill>
                  <a:schemeClr val="bg1"/>
                </a:solidFill>
                <a:latin typeface="Ubisoft Sans" pitchFamily="50" charset="0"/>
                <a:cs typeface="Ubisoft Sans" panose="02000504030000020004" pitchFamily="2" charset="-78"/>
              </a:rPr>
              <a:t>TinyBERT</a:t>
            </a:r>
            <a:r>
              <a:rPr lang="fr-FR" sz="3600" b="1" dirty="0">
                <a:solidFill>
                  <a:schemeClr val="bg1"/>
                </a:solidFill>
                <a:latin typeface="Ubisoft Sans" pitchFamily="50" charset="0"/>
                <a:cs typeface="Ubisoft Sans" panose="02000504030000020004" pitchFamily="2" charset="-78"/>
              </a:rPr>
              <a:t> </a:t>
            </a:r>
            <a:r>
              <a:rPr lang="fr-FR" sz="3600" b="1" dirty="0" err="1">
                <a:solidFill>
                  <a:schemeClr val="bg1"/>
                </a:solidFill>
                <a:latin typeface="Ubisoft Sans" pitchFamily="50" charset="0"/>
                <a:cs typeface="Ubisoft Sans" panose="02000504030000020004" pitchFamily="2" charset="-78"/>
              </a:rPr>
              <a:t>edition</a:t>
            </a:r>
            <a:endParaRPr lang="fr-FR" sz="3600" b="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948949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5EA4EBC-CBBD-419A-8270-543EF023DFD3}"/>
              </a:ext>
            </a:extLst>
          </p:cNvPr>
          <p:cNvSpPr txBox="1"/>
          <p:nvPr/>
        </p:nvSpPr>
        <p:spPr>
          <a:xfrm>
            <a:off x="3375171" y="5900443"/>
            <a:ext cx="5449578" cy="415498"/>
          </a:xfrm>
          <a:prstGeom prst="rect">
            <a:avLst/>
          </a:prstGeom>
          <a:noFill/>
        </p:spPr>
        <p:txBody>
          <a:bodyPr wrap="square">
            <a:spAutoFit/>
          </a:bodyPr>
          <a:lstStyle/>
          <a:p>
            <a:pPr algn="just"/>
            <a:r>
              <a:rPr lang="fr-FR" sz="1050" dirty="0">
                <a:effectLst/>
              </a:rPr>
              <a:t>[2] X. </a:t>
            </a:r>
            <a:r>
              <a:rPr lang="fr-FR" sz="1050" dirty="0" err="1">
                <a:effectLst/>
              </a:rPr>
              <a:t>Jiao</a:t>
            </a:r>
            <a:r>
              <a:rPr lang="fr-FR" sz="1050" dirty="0">
                <a:effectLst/>
              </a:rPr>
              <a:t> </a:t>
            </a:r>
            <a:r>
              <a:rPr lang="fr-FR" sz="1050" i="1" dirty="0">
                <a:effectLst/>
              </a:rPr>
              <a:t>et al.</a:t>
            </a:r>
            <a:r>
              <a:rPr lang="fr-FR" sz="1050" dirty="0">
                <a:effectLst/>
              </a:rPr>
              <a:t>, “</a:t>
            </a:r>
            <a:r>
              <a:rPr lang="fr-FR" sz="1050" dirty="0" err="1">
                <a:effectLst/>
              </a:rPr>
              <a:t>TinyBERT</a:t>
            </a:r>
            <a:r>
              <a:rPr lang="fr-FR" sz="1050" dirty="0">
                <a:effectLst/>
              </a:rPr>
              <a:t>: </a:t>
            </a:r>
            <a:r>
              <a:rPr lang="fr-FR" sz="1050" dirty="0" err="1">
                <a:effectLst/>
              </a:rPr>
              <a:t>Distilling</a:t>
            </a:r>
            <a:r>
              <a:rPr lang="fr-FR" sz="1050" dirty="0">
                <a:effectLst/>
              </a:rPr>
              <a:t> BERT for Natural </a:t>
            </a:r>
            <a:r>
              <a:rPr lang="fr-FR" sz="1050" dirty="0" err="1">
                <a:effectLst/>
              </a:rPr>
              <a:t>Language</a:t>
            </a:r>
            <a:r>
              <a:rPr lang="fr-FR" sz="1050" dirty="0">
                <a:effectLst/>
              </a:rPr>
              <a:t> </a:t>
            </a:r>
            <a:r>
              <a:rPr lang="fr-FR" sz="1050" dirty="0" err="1">
                <a:effectLst/>
              </a:rPr>
              <a:t>Understanding</a:t>
            </a:r>
            <a:r>
              <a:rPr lang="fr-FR" sz="1050" dirty="0">
                <a:effectLst/>
              </a:rPr>
              <a:t>,” </a:t>
            </a:r>
            <a:r>
              <a:rPr lang="fr-FR" sz="1050" i="1" dirty="0">
                <a:effectLst/>
              </a:rPr>
              <a:t>arXiv:1909.10351 [</a:t>
            </a:r>
            <a:r>
              <a:rPr lang="fr-FR" sz="1050" i="1" dirty="0" err="1">
                <a:effectLst/>
              </a:rPr>
              <a:t>cs</a:t>
            </a:r>
            <a:r>
              <a:rPr lang="fr-FR" sz="1050" i="1" dirty="0">
                <a:effectLst/>
              </a:rPr>
              <a:t>]</a:t>
            </a:r>
            <a:r>
              <a:rPr lang="fr-FR" sz="1050" dirty="0">
                <a:effectLst/>
              </a:rPr>
              <a:t>, Oct. 2020. </a:t>
            </a:r>
            <a:r>
              <a:rPr lang="fr-FR" sz="1050" dirty="0" err="1">
                <a:effectLst/>
              </a:rPr>
              <a:t>Available</a:t>
            </a:r>
            <a:r>
              <a:rPr lang="fr-FR" sz="1050" dirty="0">
                <a:effectLst/>
              </a:rPr>
              <a:t>: </a:t>
            </a:r>
            <a:r>
              <a:rPr lang="fr-FR" sz="1050" dirty="0">
                <a:effectLst/>
                <a:hlinkClick r:id="rId6"/>
              </a:rPr>
              <a:t>http://arxiv.org/abs/1909.10351</a:t>
            </a:r>
            <a:endParaRPr lang="fr-FR" sz="1050" dirty="0">
              <a:effectLst/>
            </a:endParaRPr>
          </a:p>
        </p:txBody>
      </p:sp>
      <p:pic>
        <p:nvPicPr>
          <p:cNvPr id="3" name="Picture 2">
            <a:extLst>
              <a:ext uri="{FF2B5EF4-FFF2-40B4-BE49-F238E27FC236}">
                <a16:creationId xmlns:a16="http://schemas.microsoft.com/office/drawing/2014/main" id="{A07FAF40-83AF-4D52-8DEF-A30BB1DE8E81}"/>
              </a:ext>
            </a:extLst>
          </p:cNvPr>
          <p:cNvPicPr>
            <a:picLocks noChangeAspect="1"/>
          </p:cNvPicPr>
          <p:nvPr/>
        </p:nvPicPr>
        <p:blipFill>
          <a:blip r:embed="rId7"/>
          <a:stretch>
            <a:fillRect/>
          </a:stretch>
        </p:blipFill>
        <p:spPr>
          <a:xfrm>
            <a:off x="529527" y="2267495"/>
            <a:ext cx="3503802" cy="3632948"/>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9FC2F1B-44A4-4077-B352-DE3484A8A587}"/>
                  </a:ext>
                </a:extLst>
              </p:cNvPr>
              <p:cNvSpPr/>
              <p:nvPr/>
            </p:nvSpPr>
            <p:spPr>
              <a:xfrm>
                <a:off x="4880673" y="2843683"/>
                <a:ext cx="6781800" cy="1895327"/>
              </a:xfrm>
              <a:prstGeom prst="rect">
                <a:avLst/>
              </a:prstGeom>
            </p:spPr>
            <p:txBody>
              <a:bodyPr wrap="square">
                <a:spAutoFit/>
              </a:bodyPr>
              <a:lstStyle/>
              <a:p>
                <a:pPr algn="l"/>
                <a:r>
                  <a:rPr lang="en-US" dirty="0">
                    <a:latin typeface="Ubisoft Sans" panose="02000504030000020004" pitchFamily="2" charset="-78"/>
                    <a:cs typeface="Ubisoft Sans" panose="02000504030000020004" pitchFamily="2" charset="-78"/>
                  </a:rPr>
                  <a:t>The Transformer layer distillation introduces 3 loss functions designed to help the student mimic the teacher’s:</a:t>
                </a:r>
              </a:p>
              <a:p>
                <a:pPr algn="l"/>
                <a:endParaRPr lang="en-US" dirty="0">
                  <a:latin typeface="Ubisoft Sans" panose="02000504030000020004" pitchFamily="2" charset="-78"/>
                  <a:cs typeface="Ubisoft Sans" panose="02000504030000020004" pitchFamily="2" charset="-78"/>
                </a:endParaRPr>
              </a:p>
              <a:p>
                <a:pPr marL="800100" lvl="1" indent="-342900">
                  <a:buFont typeface="+mj-lt"/>
                  <a:buAutoNum type="arabicPeriod"/>
                </a:pPr>
                <a14:m>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𝐿</m:t>
                        </m:r>
                      </m:e>
                      <m:sub>
                        <m:r>
                          <a:rPr lang="fr-FR" b="0" i="1" dirty="0" smtClean="0">
                            <a:latin typeface="Cambria Math" panose="02040503050406030204" pitchFamily="18" charset="0"/>
                          </a:rPr>
                          <m:t>𝑒𝑚𝑏𝑑</m:t>
                        </m:r>
                      </m:sub>
                    </m:sSub>
                    <m:r>
                      <a:rPr lang="fr-FR" i="1" dirty="0" smtClean="0">
                        <a:latin typeface="Cambria Math" panose="02040503050406030204" pitchFamily="18" charset="0"/>
                      </a:rPr>
                      <m:t> = </m:t>
                    </m:r>
                    <m:r>
                      <a:rPr lang="fr-FR" i="1" dirty="0" smtClean="0">
                        <a:latin typeface="Cambria Math" panose="02040503050406030204" pitchFamily="18" charset="0"/>
                      </a:rPr>
                      <m:t>𝑀𝑆𝐸</m:t>
                    </m:r>
                    <m:r>
                      <a:rPr lang="fr-FR" i="1" dirty="0" smtClean="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smtClean="0">
                            <a:latin typeface="Cambria Math" panose="02040503050406030204" pitchFamily="18" charset="0"/>
                          </a:rPr>
                          <m:t>𝐸</m:t>
                        </m:r>
                      </m:e>
                      <m:sup>
                        <m:r>
                          <a:rPr lang="fr-FR" b="0" i="1" dirty="0" smtClean="0">
                            <a:latin typeface="Cambria Math" panose="02040503050406030204" pitchFamily="18" charset="0"/>
                          </a:rPr>
                          <m:t>𝑆</m:t>
                        </m:r>
                      </m:sup>
                    </m:sSup>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𝑊</m:t>
                        </m:r>
                      </m:e>
                      <m:sub>
                        <m:r>
                          <a:rPr lang="fr-FR" b="0" i="1" dirty="0" smtClean="0">
                            <a:latin typeface="Cambria Math" panose="02040503050406030204" pitchFamily="18" charset="0"/>
                          </a:rPr>
                          <m:t>𝑒</m:t>
                        </m:r>
                      </m:sub>
                    </m:sSub>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b="0" i="1" dirty="0" smtClean="0">
                            <a:latin typeface="Cambria Math" panose="02040503050406030204" pitchFamily="18" charset="0"/>
                          </a:rPr>
                          <m:t>𝐸</m:t>
                        </m:r>
                      </m:e>
                      <m:sup>
                        <m:r>
                          <a:rPr lang="fr-FR" b="0" i="1" dirty="0" smtClean="0">
                            <a:latin typeface="Cambria Math" panose="02040503050406030204" pitchFamily="18" charset="0"/>
                          </a:rPr>
                          <m:t>𝑇</m:t>
                        </m:r>
                      </m:sup>
                    </m:sSup>
                    <m:r>
                      <a:rPr lang="fr-FR" i="1" dirty="0" smtClean="0">
                        <a:latin typeface="Cambria Math" panose="02040503050406030204" pitchFamily="18" charset="0"/>
                      </a:rPr>
                      <m:t> )</m:t>
                    </m:r>
                  </m:oMath>
                </a14:m>
                <a:endParaRPr lang="fr-FR" dirty="0"/>
              </a:p>
              <a:p>
                <a:pPr marL="800100" lvl="1" indent="-342900">
                  <a:buFont typeface="+mj-lt"/>
                  <a:buAutoNum type="arabicPeriod"/>
                </a:pPr>
                <a14:m>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𝐿</m:t>
                        </m:r>
                      </m:e>
                      <m:sub>
                        <m:r>
                          <a:rPr lang="fr-FR" b="0" i="1" dirty="0" smtClean="0">
                            <a:latin typeface="Cambria Math" panose="02040503050406030204" pitchFamily="18" charset="0"/>
                          </a:rPr>
                          <m:t>𝑎𝑡𝑡𝑛</m:t>
                        </m:r>
                      </m:sub>
                    </m:sSub>
                    <m:r>
                      <a:rPr lang="fr-FR" i="1" dirty="0" smtClean="0">
                        <a:latin typeface="Cambria Math" panose="02040503050406030204" pitchFamily="18" charset="0"/>
                      </a:rPr>
                      <m:t> = </m:t>
                    </m:r>
                    <m:f>
                      <m:fPr>
                        <m:ctrlPr>
                          <a:rPr lang="fr-FR" i="1" dirty="0" smtClean="0">
                            <a:latin typeface="Cambria Math" panose="02040503050406030204" pitchFamily="18" charset="0"/>
                          </a:rPr>
                        </m:ctrlPr>
                      </m:fPr>
                      <m:num>
                        <m:r>
                          <a:rPr lang="fr-FR" b="0" i="1" dirty="0" smtClean="0">
                            <a:latin typeface="Cambria Math" panose="02040503050406030204" pitchFamily="18" charset="0"/>
                          </a:rPr>
                          <m:t>1</m:t>
                        </m:r>
                      </m:num>
                      <m:den>
                        <m:r>
                          <a:rPr lang="fr-FR" b="0" i="1" dirty="0" smtClean="0">
                            <a:latin typeface="Cambria Math" panose="02040503050406030204" pitchFamily="18" charset="0"/>
                          </a:rPr>
                          <m:t>h</m:t>
                        </m:r>
                      </m:den>
                    </m:f>
                    <m:nary>
                      <m:naryPr>
                        <m:chr m:val="∑"/>
                        <m:ctrlPr>
                          <a:rPr lang="fr-FR" i="1" dirty="0" smtClean="0">
                            <a:latin typeface="Cambria Math" panose="02040503050406030204" pitchFamily="18" charset="0"/>
                          </a:rPr>
                        </m:ctrlPr>
                      </m:naryPr>
                      <m:sub>
                        <m:r>
                          <m:rPr>
                            <m:brk m:alnAt="23"/>
                          </m:rPr>
                          <a:rPr lang="fr-FR" b="0" i="1" dirty="0" smtClean="0">
                            <a:latin typeface="Cambria Math" panose="02040503050406030204" pitchFamily="18" charset="0"/>
                          </a:rPr>
                          <m:t>𝑖</m:t>
                        </m:r>
                        <m:r>
                          <a:rPr lang="fr-FR" b="0" i="1" dirty="0" smtClean="0">
                            <a:latin typeface="Cambria Math" panose="02040503050406030204" pitchFamily="18" charset="0"/>
                          </a:rPr>
                          <m:t>=1</m:t>
                        </m:r>
                      </m:sub>
                      <m:sup>
                        <m:r>
                          <a:rPr lang="fr-FR" b="0" i="1" dirty="0" smtClean="0">
                            <a:latin typeface="Cambria Math" panose="02040503050406030204" pitchFamily="18" charset="0"/>
                          </a:rPr>
                          <m:t>h</m:t>
                        </m:r>
                      </m:sup>
                      <m:e>
                        <m:r>
                          <a:rPr lang="fr-FR" i="1" dirty="0">
                            <a:latin typeface="Cambria Math" panose="02040503050406030204" pitchFamily="18" charset="0"/>
                          </a:rPr>
                          <m:t>𝑀𝑆𝐸</m:t>
                        </m:r>
                        <m:r>
                          <a:rPr lang="fr-FR" i="1" dirty="0">
                            <a:latin typeface="Cambria Math" panose="02040503050406030204" pitchFamily="18" charset="0"/>
                          </a:rPr>
                          <m:t>(</m:t>
                        </m:r>
                        <m:sSubSup>
                          <m:sSubSupPr>
                            <m:ctrlPr>
                              <a:rPr lang="fr-FR" i="1" dirty="0" smtClean="0">
                                <a:latin typeface="Cambria Math" panose="02040503050406030204" pitchFamily="18" charset="0"/>
                              </a:rPr>
                            </m:ctrlPr>
                          </m:sSubSupPr>
                          <m:e>
                            <m:r>
                              <a:rPr lang="fr-FR" b="0" i="1" dirty="0" smtClean="0">
                                <a:latin typeface="Cambria Math" panose="02040503050406030204" pitchFamily="18" charset="0"/>
                              </a:rPr>
                              <m:t>𝐴</m:t>
                            </m:r>
                          </m:e>
                          <m:sub>
                            <m:r>
                              <a:rPr lang="fr-FR" b="0" i="1" dirty="0" smtClean="0">
                                <a:latin typeface="Cambria Math" panose="02040503050406030204" pitchFamily="18" charset="0"/>
                              </a:rPr>
                              <m:t>𝑖</m:t>
                            </m:r>
                          </m:sub>
                          <m:sup>
                            <m:r>
                              <a:rPr lang="fr-FR" b="0" i="1" dirty="0" smtClean="0">
                                <a:latin typeface="Cambria Math" panose="02040503050406030204" pitchFamily="18" charset="0"/>
                              </a:rPr>
                              <m:t>𝑆</m:t>
                            </m:r>
                          </m:sup>
                        </m:sSubSup>
                        <m:r>
                          <a:rPr lang="fr-FR" i="1" dirty="0">
                            <a:latin typeface="Cambria Math" panose="02040503050406030204" pitchFamily="18" charset="0"/>
                          </a:rPr>
                          <m:t>,</m:t>
                        </m:r>
                        <m:sSubSup>
                          <m:sSubSupPr>
                            <m:ctrlPr>
                              <a:rPr lang="fr-FR" i="1" dirty="0">
                                <a:latin typeface="Cambria Math" panose="02040503050406030204" pitchFamily="18" charset="0"/>
                              </a:rPr>
                            </m:ctrlPr>
                          </m:sSubSupPr>
                          <m:e>
                            <m:r>
                              <a:rPr lang="fr-FR" i="1" dirty="0">
                                <a:latin typeface="Cambria Math" panose="02040503050406030204" pitchFamily="18" charset="0"/>
                              </a:rPr>
                              <m:t>𝐴</m:t>
                            </m:r>
                          </m:e>
                          <m:sub>
                            <m:r>
                              <a:rPr lang="fr-FR" i="1" dirty="0">
                                <a:latin typeface="Cambria Math" panose="02040503050406030204" pitchFamily="18" charset="0"/>
                              </a:rPr>
                              <m:t>𝑖</m:t>
                            </m:r>
                          </m:sub>
                          <m:sup>
                            <m:r>
                              <a:rPr lang="fr-FR" b="0" i="1" dirty="0" smtClean="0">
                                <a:latin typeface="Cambria Math" panose="02040503050406030204" pitchFamily="18" charset="0"/>
                              </a:rPr>
                              <m:t>𝑇</m:t>
                            </m:r>
                          </m:sup>
                        </m:sSubSup>
                        <m:r>
                          <a:rPr lang="fr-FR" i="1" dirty="0">
                            <a:latin typeface="Cambria Math" panose="02040503050406030204" pitchFamily="18" charset="0"/>
                          </a:rPr>
                          <m:t>)</m:t>
                        </m:r>
                      </m:e>
                    </m:nary>
                  </m:oMath>
                </a14:m>
                <a:endParaRPr lang="fr-FR" dirty="0"/>
              </a:p>
              <a:p>
                <a:pPr marL="800100" lvl="1" indent="-342900">
                  <a:buFont typeface="+mj-lt"/>
                  <a:buAutoNum type="arabicPeriod"/>
                </a:pPr>
                <a14:m>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𝐿</m:t>
                        </m:r>
                      </m:e>
                      <m:sub>
                        <m:r>
                          <a:rPr lang="fr-FR" b="0" i="1" dirty="0" smtClean="0">
                            <a:latin typeface="Cambria Math" panose="02040503050406030204" pitchFamily="18" charset="0"/>
                          </a:rPr>
                          <m:t>h𝑖𝑑𝑛</m:t>
                        </m:r>
                      </m:sub>
                    </m:sSub>
                    <m:r>
                      <a:rPr lang="fr-FR" i="1" dirty="0" smtClean="0">
                        <a:latin typeface="Cambria Math" panose="02040503050406030204" pitchFamily="18" charset="0"/>
                      </a:rPr>
                      <m:t> = </m:t>
                    </m:r>
                    <m:r>
                      <a:rPr lang="fr-FR" i="1" dirty="0" smtClean="0">
                        <a:latin typeface="Cambria Math" panose="02040503050406030204" pitchFamily="18" charset="0"/>
                      </a:rPr>
                      <m:t>𝑀𝑆𝐸</m:t>
                    </m:r>
                    <m:r>
                      <a:rPr lang="fr-FR" i="1" dirty="0" smtClean="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smtClean="0">
                            <a:latin typeface="Cambria Math" panose="02040503050406030204" pitchFamily="18" charset="0"/>
                          </a:rPr>
                          <m:t>𝐻</m:t>
                        </m:r>
                      </m:e>
                      <m:sup>
                        <m:r>
                          <a:rPr lang="fr-FR" b="0" i="1" dirty="0" smtClean="0">
                            <a:latin typeface="Cambria Math" panose="02040503050406030204" pitchFamily="18" charset="0"/>
                          </a:rPr>
                          <m:t>𝑆</m:t>
                        </m:r>
                      </m:sup>
                    </m:sSup>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𝑊</m:t>
                        </m:r>
                      </m:e>
                      <m:sub>
                        <m:r>
                          <a:rPr lang="fr-FR" b="0" i="1" dirty="0" smtClean="0">
                            <a:latin typeface="Cambria Math" panose="02040503050406030204" pitchFamily="18" charset="0"/>
                          </a:rPr>
                          <m:t>𝐻</m:t>
                        </m:r>
                      </m:sub>
                    </m:sSub>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b="0" i="1" dirty="0" smtClean="0">
                            <a:latin typeface="Cambria Math" panose="02040503050406030204" pitchFamily="18" charset="0"/>
                          </a:rPr>
                          <m:t>𝐻</m:t>
                        </m:r>
                      </m:e>
                      <m:sup>
                        <m:r>
                          <a:rPr lang="fr-FR" b="0" i="1" dirty="0" smtClean="0">
                            <a:latin typeface="Cambria Math" panose="02040503050406030204" pitchFamily="18" charset="0"/>
                          </a:rPr>
                          <m:t>𝑇</m:t>
                        </m:r>
                      </m:sup>
                    </m:sSup>
                    <m:r>
                      <a:rPr lang="fr-FR" i="1" dirty="0" smtClean="0">
                        <a:latin typeface="Cambria Math" panose="02040503050406030204" pitchFamily="18" charset="0"/>
                      </a:rPr>
                      <m:t> )</m:t>
                    </m:r>
                  </m:oMath>
                </a14:m>
                <a:endParaRPr lang="fr-FR" dirty="0"/>
              </a:p>
            </p:txBody>
          </p:sp>
        </mc:Choice>
        <mc:Fallback xmlns="">
          <p:sp>
            <p:nvSpPr>
              <p:cNvPr id="18" name="Rectangle 17">
                <a:extLst>
                  <a:ext uri="{FF2B5EF4-FFF2-40B4-BE49-F238E27FC236}">
                    <a16:creationId xmlns:a16="http://schemas.microsoft.com/office/drawing/2014/main" id="{F9FC2F1B-44A4-4077-B352-DE3484A8A587}"/>
                  </a:ext>
                </a:extLst>
              </p:cNvPr>
              <p:cNvSpPr>
                <a:spLocks noRot="1" noChangeAspect="1" noMove="1" noResize="1" noEditPoints="1" noAdjustHandles="1" noChangeArrowheads="1" noChangeShapeType="1" noTextEdit="1"/>
              </p:cNvSpPr>
              <p:nvPr/>
            </p:nvSpPr>
            <p:spPr>
              <a:xfrm>
                <a:off x="4880673" y="2843683"/>
                <a:ext cx="6781800" cy="1895327"/>
              </a:xfrm>
              <a:prstGeom prst="rect">
                <a:avLst/>
              </a:prstGeom>
              <a:blipFill>
                <a:blip r:embed="rId8"/>
                <a:stretch>
                  <a:fillRect l="-809" t="-1608" b="-16720"/>
                </a:stretch>
              </a:blipFill>
            </p:spPr>
            <p:txBody>
              <a:bodyPr/>
              <a:lstStyle/>
              <a:p>
                <a:r>
                  <a:rPr lang="fr-FR">
                    <a:noFill/>
                  </a:rPr>
                  <a:t> </a:t>
                </a:r>
              </a:p>
            </p:txBody>
          </p:sp>
        </mc:Fallback>
      </mc:AlternateContent>
      <p:sp>
        <p:nvSpPr>
          <p:cNvPr id="17" name="Rectangle 16">
            <a:extLst>
              <a:ext uri="{FF2B5EF4-FFF2-40B4-BE49-F238E27FC236}">
                <a16:creationId xmlns:a16="http://schemas.microsoft.com/office/drawing/2014/main" id="{A70299CF-7F65-47F5-BA7C-65E85BD7DBF5}"/>
              </a:ext>
            </a:extLst>
          </p:cNvPr>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Transformer distillation</a:t>
            </a:r>
            <a:endParaRPr lang="fr-FR" sz="3600" b="1" dirty="0">
              <a:latin typeface="Ubisoft Sans" panose="02000504030000020004" pitchFamily="2" charset="-78"/>
              <a:cs typeface="Ubisoft Sans" panose="02000504030000020004" pitchFamily="2" charset="-78"/>
            </a:endParaRPr>
          </a:p>
        </p:txBody>
      </p:sp>
      <p:sp>
        <p:nvSpPr>
          <p:cNvPr id="19" name="TextBox 18">
            <a:extLst>
              <a:ext uri="{FF2B5EF4-FFF2-40B4-BE49-F238E27FC236}">
                <a16:creationId xmlns:a16="http://schemas.microsoft.com/office/drawing/2014/main" id="{92F2CC42-5F3C-4A65-A615-2372468B6CCF}"/>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DISTILLATION – </a:t>
            </a:r>
            <a:r>
              <a:rPr lang="fr-FR" sz="3600" b="1" dirty="0" err="1">
                <a:solidFill>
                  <a:schemeClr val="bg1"/>
                </a:solidFill>
                <a:latin typeface="Ubisoft Sans" pitchFamily="50" charset="0"/>
                <a:cs typeface="Ubisoft Sans" panose="02000504030000020004" pitchFamily="2" charset="-78"/>
              </a:rPr>
              <a:t>TinyBERT</a:t>
            </a:r>
            <a:r>
              <a:rPr lang="fr-FR" sz="3600" b="1" dirty="0">
                <a:solidFill>
                  <a:schemeClr val="bg1"/>
                </a:solidFill>
                <a:latin typeface="Ubisoft Sans" pitchFamily="50" charset="0"/>
                <a:cs typeface="Ubisoft Sans" panose="02000504030000020004" pitchFamily="2" charset="-78"/>
              </a:rPr>
              <a:t> </a:t>
            </a:r>
            <a:r>
              <a:rPr lang="fr-FR" sz="3600" b="1" dirty="0" err="1">
                <a:solidFill>
                  <a:schemeClr val="bg1"/>
                </a:solidFill>
                <a:latin typeface="Ubisoft Sans" pitchFamily="50" charset="0"/>
                <a:cs typeface="Ubisoft Sans" panose="02000504030000020004" pitchFamily="2" charset="-78"/>
              </a:rPr>
              <a:t>edition</a:t>
            </a:r>
            <a:endParaRPr lang="fr-FR" sz="3600" b="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592120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USING PRETRAINED MODELS – AS EASY AS 1,2,3</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1581B89-5DBA-4036-B05A-C973D77E7A23}"/>
              </a:ext>
            </a:extLst>
          </p:cNvPr>
          <p:cNvGrpSpPr/>
          <p:nvPr/>
        </p:nvGrpSpPr>
        <p:grpSpPr>
          <a:xfrm>
            <a:off x="2831011" y="1664551"/>
            <a:ext cx="6529978" cy="4372905"/>
            <a:chOff x="5268181" y="1610361"/>
            <a:chExt cx="6529978" cy="4372905"/>
          </a:xfrm>
        </p:grpSpPr>
        <p:sp>
          <p:nvSpPr>
            <p:cNvPr id="17" name="TextBox 16">
              <a:extLst>
                <a:ext uri="{FF2B5EF4-FFF2-40B4-BE49-F238E27FC236}">
                  <a16:creationId xmlns:a16="http://schemas.microsoft.com/office/drawing/2014/main" id="{C9CD0105-2DBB-43B8-A7AB-34B0900A0ED7}"/>
                </a:ext>
              </a:extLst>
            </p:cNvPr>
            <p:cNvSpPr txBox="1"/>
            <p:nvPr/>
          </p:nvSpPr>
          <p:spPr>
            <a:xfrm>
              <a:off x="5268181" y="1610361"/>
              <a:ext cx="6529978" cy="584775"/>
            </a:xfrm>
            <a:prstGeom prst="rect">
              <a:avLst/>
            </a:prstGeom>
            <a:noFill/>
          </p:spPr>
          <p:txBody>
            <a:bodyPr wrap="square">
              <a:spAutoFit/>
            </a:bodyPr>
            <a:lstStyle/>
            <a:p>
              <a:pPr algn="ctr"/>
              <a:r>
                <a:rPr lang="fr-FR" sz="1600" dirty="0" err="1">
                  <a:latin typeface="Ubisoft Sans" panose="02000504030000020004" pitchFamily="2" charset="-78"/>
                  <a:cs typeface="Ubisoft Sans" panose="02000504030000020004" pitchFamily="2" charset="-78"/>
                </a:rPr>
                <a:t>Currently</a:t>
              </a:r>
              <a:r>
                <a:rPr lang="fr-FR" sz="1600" dirty="0">
                  <a:latin typeface="Ubisoft Sans" panose="02000504030000020004" pitchFamily="2" charset="-78"/>
                  <a:cs typeface="Ubisoft Sans" panose="02000504030000020004" pitchFamily="2" charset="-78"/>
                </a:rPr>
                <a:t> more </a:t>
              </a:r>
              <a:r>
                <a:rPr lang="fr-FR" sz="1600" dirty="0" err="1">
                  <a:latin typeface="Ubisoft Sans" panose="02000504030000020004" pitchFamily="2" charset="-78"/>
                  <a:cs typeface="Ubisoft Sans" panose="02000504030000020004" pitchFamily="2" charset="-78"/>
                </a:rPr>
                <a:t>than</a:t>
              </a:r>
              <a:r>
                <a:rPr lang="fr-FR" sz="1600" dirty="0">
                  <a:latin typeface="Ubisoft Sans" panose="02000504030000020004" pitchFamily="2" charset="-78"/>
                  <a:cs typeface="Ubisoft Sans" panose="02000504030000020004" pitchFamily="2" charset="-78"/>
                </a:rPr>
                <a:t> 20K </a:t>
              </a:r>
              <a:r>
                <a:rPr lang="fr-FR" sz="1600" dirty="0" err="1">
                  <a:latin typeface="Ubisoft Sans" panose="02000504030000020004" pitchFamily="2" charset="-78"/>
                  <a:cs typeface="Ubisoft Sans" panose="02000504030000020004" pitchFamily="2" charset="-78"/>
                </a:rPr>
                <a:t>pretrained</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models</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available</a:t>
              </a:r>
              <a:r>
                <a:rPr lang="fr-FR" sz="1600" dirty="0">
                  <a:latin typeface="Ubisoft Sans" panose="02000504030000020004" pitchFamily="2" charset="-78"/>
                  <a:cs typeface="Ubisoft Sans" panose="02000504030000020004" pitchFamily="2" charset="-78"/>
                </a:rPr>
                <a:t> on </a:t>
              </a:r>
              <a:r>
                <a:rPr lang="fr-FR" sz="1600" dirty="0" err="1">
                  <a:latin typeface="Ubisoft Sans" panose="02000504030000020004" pitchFamily="2" charset="-78"/>
                  <a:cs typeface="Ubisoft Sans" panose="02000504030000020004" pitchFamily="2" charset="-78"/>
                </a:rPr>
                <a:t>Huggingface’s</a:t>
              </a:r>
              <a:r>
                <a:rPr lang="fr-FR" sz="1600" dirty="0">
                  <a:latin typeface="Ubisoft Sans" panose="02000504030000020004" pitchFamily="2" charset="-78"/>
                  <a:cs typeface="Ubisoft Sans" panose="02000504030000020004" pitchFamily="2" charset="-78"/>
                </a:rPr>
                <a:t> model hub</a:t>
              </a:r>
            </a:p>
          </p:txBody>
        </p:sp>
        <p:pic>
          <p:nvPicPr>
            <p:cNvPr id="4" name="Picture 3">
              <a:extLst>
                <a:ext uri="{FF2B5EF4-FFF2-40B4-BE49-F238E27FC236}">
                  <a16:creationId xmlns:a16="http://schemas.microsoft.com/office/drawing/2014/main" id="{2C75351F-2468-4EAF-BA09-DF94729D5D46}"/>
                </a:ext>
              </a:extLst>
            </p:cNvPr>
            <p:cNvPicPr>
              <a:picLocks noChangeAspect="1"/>
            </p:cNvPicPr>
            <p:nvPr/>
          </p:nvPicPr>
          <p:blipFill rotWithShape="1">
            <a:blip r:embed="rId4"/>
            <a:srcRect r="20654"/>
            <a:stretch/>
          </p:blipFill>
          <p:spPr>
            <a:xfrm>
              <a:off x="5629526" y="2346080"/>
              <a:ext cx="5807288" cy="3232326"/>
            </a:xfrm>
            <a:prstGeom prst="rect">
              <a:avLst/>
            </a:prstGeom>
          </p:spPr>
        </p:pic>
        <p:sp>
          <p:nvSpPr>
            <p:cNvPr id="18" name="TextBox 17">
              <a:extLst>
                <a:ext uri="{FF2B5EF4-FFF2-40B4-BE49-F238E27FC236}">
                  <a16:creationId xmlns:a16="http://schemas.microsoft.com/office/drawing/2014/main" id="{FC9CBD82-7327-419A-BBD7-1684E787F8A8}"/>
                </a:ext>
              </a:extLst>
            </p:cNvPr>
            <p:cNvSpPr txBox="1"/>
            <p:nvPr/>
          </p:nvSpPr>
          <p:spPr>
            <a:xfrm>
              <a:off x="6904158" y="5729350"/>
              <a:ext cx="3258024" cy="253916"/>
            </a:xfrm>
            <a:prstGeom prst="rect">
              <a:avLst/>
            </a:prstGeom>
            <a:noFill/>
          </p:spPr>
          <p:txBody>
            <a:bodyPr wrap="square">
              <a:spAutoFit/>
            </a:bodyPr>
            <a:lstStyle/>
            <a:p>
              <a:pPr algn="ctr"/>
              <a:r>
                <a:rPr lang="fr-FR" sz="1050" dirty="0">
                  <a:cs typeface="Ubisoft Sans" panose="02000504030000020004" pitchFamily="2" charset="-78"/>
                  <a:hlinkClick r:id="rId5"/>
                </a:rPr>
                <a:t>https://huggingface.co/models</a:t>
              </a:r>
              <a:endParaRPr lang="fr-FR" sz="1050" dirty="0">
                <a:cs typeface="Ubisoft Sans" panose="02000504030000020004" pitchFamily="2" charset="-78"/>
              </a:endParaRPr>
            </a:p>
          </p:txBody>
        </p:sp>
      </p:grpSp>
      <p:pic>
        <p:nvPicPr>
          <p:cNvPr id="19" name="Picture 2" descr="Microsoft Customer Story-Quand l&amp;#39;open source s&amp;#39;attaque aux défis du langage  naturel">
            <a:extLst>
              <a:ext uri="{FF2B5EF4-FFF2-40B4-BE49-F238E27FC236}">
                <a16:creationId xmlns:a16="http://schemas.microsoft.com/office/drawing/2014/main" id="{B76A4FD1-B342-422C-A332-D945D62621C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075" t="26002" r="17983" b="28072"/>
          <a:stretch/>
        </p:blipFill>
        <p:spPr bwMode="auto">
          <a:xfrm rot="1510046">
            <a:off x="8439323" y="2126222"/>
            <a:ext cx="771788" cy="5457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14D3477-00F2-A701-294E-42EE4E94A3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3" name="Picture 2" descr="https://www.esiea.fr/wp-content/uploads/2020/02/fond-bleu.jpg">
            <a:extLst>
              <a:ext uri="{FF2B5EF4-FFF2-40B4-BE49-F238E27FC236}">
                <a16:creationId xmlns:a16="http://schemas.microsoft.com/office/drawing/2014/main" id="{04F9CA6A-A115-9C36-B306-07EBF174D22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761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5EA4EBC-CBBD-419A-8270-543EF023DFD3}"/>
              </a:ext>
            </a:extLst>
          </p:cNvPr>
          <p:cNvSpPr txBox="1"/>
          <p:nvPr/>
        </p:nvSpPr>
        <p:spPr>
          <a:xfrm>
            <a:off x="3375171" y="5900443"/>
            <a:ext cx="5449578" cy="415498"/>
          </a:xfrm>
          <a:prstGeom prst="rect">
            <a:avLst/>
          </a:prstGeom>
          <a:noFill/>
        </p:spPr>
        <p:txBody>
          <a:bodyPr wrap="square">
            <a:spAutoFit/>
          </a:bodyPr>
          <a:lstStyle/>
          <a:p>
            <a:pPr algn="just"/>
            <a:r>
              <a:rPr lang="fr-FR" sz="1050" dirty="0">
                <a:effectLst/>
              </a:rPr>
              <a:t>[2] X. </a:t>
            </a:r>
            <a:r>
              <a:rPr lang="fr-FR" sz="1050" dirty="0" err="1">
                <a:effectLst/>
              </a:rPr>
              <a:t>Jiao</a:t>
            </a:r>
            <a:r>
              <a:rPr lang="fr-FR" sz="1050" dirty="0">
                <a:effectLst/>
              </a:rPr>
              <a:t> </a:t>
            </a:r>
            <a:r>
              <a:rPr lang="fr-FR" sz="1050" i="1" dirty="0">
                <a:effectLst/>
              </a:rPr>
              <a:t>et al.</a:t>
            </a:r>
            <a:r>
              <a:rPr lang="fr-FR" sz="1050" dirty="0">
                <a:effectLst/>
              </a:rPr>
              <a:t>, “</a:t>
            </a:r>
            <a:r>
              <a:rPr lang="fr-FR" sz="1050" dirty="0" err="1">
                <a:effectLst/>
              </a:rPr>
              <a:t>TinyBERT</a:t>
            </a:r>
            <a:r>
              <a:rPr lang="fr-FR" sz="1050" dirty="0">
                <a:effectLst/>
              </a:rPr>
              <a:t>: </a:t>
            </a:r>
            <a:r>
              <a:rPr lang="fr-FR" sz="1050" dirty="0" err="1">
                <a:effectLst/>
              </a:rPr>
              <a:t>Distilling</a:t>
            </a:r>
            <a:r>
              <a:rPr lang="fr-FR" sz="1050" dirty="0">
                <a:effectLst/>
              </a:rPr>
              <a:t> BERT for Natural </a:t>
            </a:r>
            <a:r>
              <a:rPr lang="fr-FR" sz="1050" dirty="0" err="1">
                <a:effectLst/>
              </a:rPr>
              <a:t>Language</a:t>
            </a:r>
            <a:r>
              <a:rPr lang="fr-FR" sz="1050" dirty="0">
                <a:effectLst/>
              </a:rPr>
              <a:t> </a:t>
            </a:r>
            <a:r>
              <a:rPr lang="fr-FR" sz="1050" dirty="0" err="1">
                <a:effectLst/>
              </a:rPr>
              <a:t>Understanding</a:t>
            </a:r>
            <a:r>
              <a:rPr lang="fr-FR" sz="1050" dirty="0">
                <a:effectLst/>
              </a:rPr>
              <a:t>,” </a:t>
            </a:r>
            <a:r>
              <a:rPr lang="fr-FR" sz="1050" i="1" dirty="0">
                <a:effectLst/>
              </a:rPr>
              <a:t>arXiv:1909.10351 [</a:t>
            </a:r>
            <a:r>
              <a:rPr lang="fr-FR" sz="1050" i="1" dirty="0" err="1">
                <a:effectLst/>
              </a:rPr>
              <a:t>cs</a:t>
            </a:r>
            <a:r>
              <a:rPr lang="fr-FR" sz="1050" i="1" dirty="0">
                <a:effectLst/>
              </a:rPr>
              <a:t>]</a:t>
            </a:r>
            <a:r>
              <a:rPr lang="fr-FR" sz="1050" dirty="0">
                <a:effectLst/>
              </a:rPr>
              <a:t>, Oct. 2020. </a:t>
            </a:r>
            <a:r>
              <a:rPr lang="fr-FR" sz="1050" dirty="0" err="1">
                <a:effectLst/>
              </a:rPr>
              <a:t>Available</a:t>
            </a:r>
            <a:r>
              <a:rPr lang="fr-FR" sz="1050" dirty="0">
                <a:effectLst/>
              </a:rPr>
              <a:t>: </a:t>
            </a:r>
            <a:r>
              <a:rPr lang="fr-FR" sz="1050" dirty="0">
                <a:effectLst/>
                <a:hlinkClick r:id="rId6"/>
              </a:rPr>
              <a:t>http://arxiv.org/abs/1909.10351</a:t>
            </a:r>
            <a:endParaRPr lang="fr-FR" sz="1050" dirty="0">
              <a:effectLst/>
            </a:endParaRP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9FC2F1B-44A4-4077-B352-DE3484A8A587}"/>
                  </a:ext>
                </a:extLst>
              </p:cNvPr>
              <p:cNvSpPr/>
              <p:nvPr/>
            </p:nvSpPr>
            <p:spPr>
              <a:xfrm>
                <a:off x="2709060" y="3096750"/>
                <a:ext cx="6781800" cy="1771447"/>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Finally, a cross-</a:t>
                </a:r>
                <a:r>
                  <a:rPr lang="fr-FR" dirty="0" err="1">
                    <a:latin typeface="Ubisoft Sans" panose="02000504030000020004" pitchFamily="2" charset="-78"/>
                    <a:cs typeface="Ubisoft Sans" panose="02000504030000020004" pitchFamily="2" charset="-78"/>
                  </a:rPr>
                  <a:t>entropy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loss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with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temperature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similar</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DistilBERT’s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used</a:t>
                </a:r>
                <a:r>
                  <a:rPr lang="fr-FR" dirty="0">
                    <a:latin typeface="Ubisoft Sans" panose="02000504030000020004" pitchFamily="2" charset="-78"/>
                    <a:cs typeface="Ubisoft Sans" panose="02000504030000020004" pitchFamily="2" charset="-78"/>
                  </a:rPr>
                  <a:t> on the last </a:t>
                </a:r>
                <a:r>
                  <a:rPr lang="fr-FR" dirty="0" err="1">
                    <a:latin typeface="Ubisoft Sans" panose="02000504030000020004" pitchFamily="2" charset="-78"/>
                    <a:cs typeface="Ubisoft Sans" panose="02000504030000020004" pitchFamily="2" charset="-78"/>
                  </a:rPr>
                  <a:t>logits</a:t>
                </a:r>
                <a:r>
                  <a:rPr lang="fr-FR" dirty="0">
                    <a:latin typeface="Ubisoft Sans" panose="02000504030000020004" pitchFamily="2" charset="-78"/>
                    <a:cs typeface="Ubisoft Sans" panose="02000504030000020004" pitchFamily="2" charset="-78"/>
                  </a:rPr>
                  <a:t> of the </a:t>
                </a:r>
                <a:r>
                  <a:rPr lang="fr-FR" dirty="0" err="1">
                    <a:latin typeface="Ubisoft Sans" panose="02000504030000020004" pitchFamily="2" charset="-78"/>
                    <a:cs typeface="Ubisoft Sans" panose="02000504030000020004" pitchFamily="2" charset="-78"/>
                  </a:rPr>
                  <a:t>prediction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layers</a:t>
                </a:r>
                <a:r>
                  <a:rPr lang="fr-FR" dirty="0">
                    <a:latin typeface="Ubisoft Sans" panose="02000504030000020004" pitchFamily="2" charset="-78"/>
                    <a:cs typeface="Ubisoft Sans" panose="02000504030000020004" pitchFamily="2" charset="-78"/>
                  </a:rPr>
                  <a:t>:</a:t>
                </a:r>
              </a:p>
              <a:p>
                <a:pPr algn="just"/>
                <a:endParaRPr lang="fr-FR" dirty="0">
                  <a:latin typeface="Ubisoft Sans" panose="02000504030000020004" pitchFamily="2" charset="-78"/>
                  <a:cs typeface="Ubisoft Sans" panose="02000504030000020004" pitchFamily="2" charset="-78"/>
                </a:endParaRPr>
              </a:p>
              <a:p>
                <a:pPr algn="just"/>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cs typeface="Ubisoft Sans" panose="02000504030000020004" pitchFamily="2" charset="-78"/>
                            </a:rPr>
                          </m:ctrlPr>
                        </m:sSubPr>
                        <m:e>
                          <m:r>
                            <a:rPr lang="fr-FR" i="1">
                              <a:latin typeface="Cambria Math" panose="02040503050406030204" pitchFamily="18" charset="0"/>
                              <a:cs typeface="Ubisoft Sans" panose="02000504030000020004" pitchFamily="2" charset="-78"/>
                            </a:rPr>
                            <m:t>𝐿</m:t>
                          </m:r>
                        </m:e>
                        <m:sub>
                          <m:r>
                            <a:rPr lang="fr-FR" i="1">
                              <a:latin typeface="Cambria Math" panose="02040503050406030204" pitchFamily="18" charset="0"/>
                              <a:cs typeface="Ubisoft Sans" panose="02000504030000020004" pitchFamily="2" charset="-78"/>
                            </a:rPr>
                            <m:t>𝑝𝑟𝑒𝑑</m:t>
                          </m:r>
                        </m:sub>
                      </m:sSub>
                      <m:r>
                        <a:rPr lang="fr-FR" i="1">
                          <a:latin typeface="Cambria Math" panose="02040503050406030204" pitchFamily="18" charset="0"/>
                          <a:cs typeface="Ubisoft Sans" panose="02000504030000020004" pitchFamily="2" charset="-78"/>
                        </a:rPr>
                        <m:t>=</m:t>
                      </m:r>
                      <m:r>
                        <a:rPr lang="fr-FR" b="0" i="1" smtClean="0">
                          <a:latin typeface="Cambria Math" panose="02040503050406030204" pitchFamily="18" charset="0"/>
                          <a:cs typeface="Ubisoft Sans" panose="02000504030000020004" pitchFamily="2" charset="-78"/>
                        </a:rPr>
                        <m:t>𝐶𝐸</m:t>
                      </m:r>
                      <m:r>
                        <a:rPr lang="fr-FR" b="0" i="1" smtClean="0">
                          <a:latin typeface="Cambria Math" panose="02040503050406030204" pitchFamily="18" charset="0"/>
                          <a:cs typeface="Ubisoft Sans" panose="02000504030000020004" pitchFamily="2" charset="-78"/>
                        </a:rPr>
                        <m:t>(</m:t>
                      </m:r>
                      <m:f>
                        <m:fPr>
                          <m:ctrlPr>
                            <a:rPr lang="fr-FR" b="0" i="1" smtClean="0">
                              <a:latin typeface="Cambria Math" panose="02040503050406030204" pitchFamily="18" charset="0"/>
                              <a:cs typeface="Ubisoft Sans" panose="02000504030000020004" pitchFamily="2" charset="-78"/>
                            </a:rPr>
                          </m:ctrlPr>
                        </m:fPr>
                        <m:num>
                          <m:sSup>
                            <m:sSupPr>
                              <m:ctrlPr>
                                <a:rPr lang="fr-FR" i="1">
                                  <a:latin typeface="Cambria Math" panose="02040503050406030204" pitchFamily="18" charset="0"/>
                                  <a:cs typeface="Ubisoft Sans" panose="02000504030000020004" pitchFamily="2" charset="-78"/>
                                </a:rPr>
                              </m:ctrlPr>
                            </m:sSupPr>
                            <m:e>
                              <m:r>
                                <a:rPr lang="fr-FR" i="1">
                                  <a:latin typeface="Cambria Math" panose="02040503050406030204" pitchFamily="18" charset="0"/>
                                  <a:cs typeface="Ubisoft Sans" panose="02000504030000020004" pitchFamily="2" charset="-78"/>
                                </a:rPr>
                                <m:t>𝑧</m:t>
                              </m:r>
                            </m:e>
                            <m:sup>
                              <m:r>
                                <a:rPr lang="fr-FR" i="1">
                                  <a:latin typeface="Cambria Math" panose="02040503050406030204" pitchFamily="18" charset="0"/>
                                  <a:cs typeface="Ubisoft Sans" panose="02000504030000020004" pitchFamily="2" charset="-78"/>
                                </a:rPr>
                                <m:t>𝑇</m:t>
                              </m:r>
                            </m:sup>
                          </m:sSup>
                        </m:num>
                        <m:den>
                          <m:r>
                            <a:rPr lang="fr-FR" b="0" i="1" smtClean="0">
                              <a:latin typeface="Cambria Math" panose="02040503050406030204" pitchFamily="18" charset="0"/>
                              <a:cs typeface="Ubisoft Sans" panose="02000504030000020004" pitchFamily="2" charset="-78"/>
                            </a:rPr>
                            <m:t>𝑡</m:t>
                          </m:r>
                        </m:den>
                      </m:f>
                      <m:r>
                        <a:rPr lang="fr-FR" b="0" i="1" smtClean="0">
                          <a:latin typeface="Cambria Math" panose="02040503050406030204" pitchFamily="18" charset="0"/>
                          <a:cs typeface="Ubisoft Sans" panose="02000504030000020004" pitchFamily="2" charset="-78"/>
                        </a:rPr>
                        <m:t>,</m:t>
                      </m:r>
                      <m:r>
                        <a:rPr lang="fr-FR" i="1" smtClean="0">
                          <a:latin typeface="Cambria Math" panose="02040503050406030204" pitchFamily="18" charset="0"/>
                          <a:ea typeface="Cambria Math" panose="02040503050406030204" pitchFamily="18" charset="0"/>
                          <a:cs typeface="Ubisoft Sans" panose="02000504030000020004" pitchFamily="2" charset="-78"/>
                        </a:rPr>
                        <m:t> </m:t>
                      </m:r>
                      <m:f>
                        <m:fPr>
                          <m:ctrlPr>
                            <a:rPr lang="fr-FR" i="1" smtClean="0">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fr-FR" i="1">
                                  <a:latin typeface="Cambria Math" panose="02040503050406030204" pitchFamily="18" charset="0"/>
                                  <a:ea typeface="Cambria Math" panose="02040503050406030204" pitchFamily="18" charset="0"/>
                                  <a:cs typeface="Ubisoft Sans" panose="02000504030000020004" pitchFamily="2" charset="-78"/>
                                </a:rPr>
                              </m:ctrlPr>
                            </m:sSupPr>
                            <m:e>
                              <m:r>
                                <a:rPr lang="fr-FR" i="1">
                                  <a:latin typeface="Cambria Math" panose="02040503050406030204" pitchFamily="18" charset="0"/>
                                  <a:ea typeface="Cambria Math" panose="02040503050406030204" pitchFamily="18" charset="0"/>
                                  <a:cs typeface="Ubisoft Sans" panose="02000504030000020004" pitchFamily="2" charset="-78"/>
                                </a:rPr>
                                <m:t>𝑧</m:t>
                              </m:r>
                            </m:e>
                            <m:sup>
                              <m:r>
                                <a:rPr lang="fr-FR" i="1">
                                  <a:latin typeface="Cambria Math" panose="02040503050406030204" pitchFamily="18" charset="0"/>
                                  <a:ea typeface="Cambria Math" panose="02040503050406030204" pitchFamily="18" charset="0"/>
                                  <a:cs typeface="Ubisoft Sans" panose="02000504030000020004" pitchFamily="2" charset="-78"/>
                                </a:rPr>
                                <m:t>𝑆</m:t>
                              </m:r>
                            </m:sup>
                          </m:sSup>
                        </m:num>
                        <m:den>
                          <m:r>
                            <a:rPr lang="fr-FR" b="0" i="1" smtClean="0">
                              <a:latin typeface="Cambria Math" panose="02040503050406030204" pitchFamily="18" charset="0"/>
                              <a:ea typeface="Cambria Math" panose="02040503050406030204" pitchFamily="18" charset="0"/>
                              <a:cs typeface="Ubisoft Sans" panose="02000504030000020004" pitchFamily="2" charset="-78"/>
                            </a:rPr>
                            <m:t>𝑡</m:t>
                          </m:r>
                        </m:den>
                      </m:f>
                      <m:r>
                        <a:rPr lang="fr-FR" i="1">
                          <a:latin typeface="Cambria Math" panose="02040503050406030204" pitchFamily="18" charset="0"/>
                          <a:ea typeface="Cambria Math" panose="02040503050406030204" pitchFamily="18" charset="0"/>
                          <a:cs typeface="Ubisoft Sans" panose="02000504030000020004" pitchFamily="2" charset="-78"/>
                        </a:rPr>
                        <m:t>)</m:t>
                      </m:r>
                    </m:oMath>
                  </m:oMathPara>
                </a14:m>
                <a:endParaRPr lang="fr-FR" dirty="0">
                  <a:latin typeface="Ubisoft Sans" panose="02000504030000020004" pitchFamily="2" charset="-78"/>
                  <a:cs typeface="Ubisoft Sans" panose="02000504030000020004" pitchFamily="2" charset="-78"/>
                </a:endParaRPr>
              </a:p>
              <a:p>
                <a:pPr algn="just"/>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cs typeface="Ubisoft Sans" panose="02000504030000020004" pitchFamily="2" charset="-78"/>
                            </a:rPr>
                          </m:ctrlPr>
                        </m:sSubPr>
                        <m:e>
                          <m:r>
                            <a:rPr lang="fr-FR" b="0" i="1" smtClean="0">
                              <a:latin typeface="Cambria Math" panose="02040503050406030204" pitchFamily="18" charset="0"/>
                              <a:cs typeface="Ubisoft Sans" panose="02000504030000020004" pitchFamily="2" charset="-78"/>
                            </a:rPr>
                            <m:t>𝐿</m:t>
                          </m:r>
                        </m:e>
                        <m:sub>
                          <m:r>
                            <a:rPr lang="fr-FR" b="0" i="1" smtClean="0">
                              <a:latin typeface="Cambria Math" panose="02040503050406030204" pitchFamily="18" charset="0"/>
                              <a:cs typeface="Ubisoft Sans" panose="02000504030000020004" pitchFamily="2" charset="-78"/>
                            </a:rPr>
                            <m:t>𝑝𝑟𝑒𝑑</m:t>
                          </m:r>
                        </m:sub>
                      </m:sSub>
                      <m:r>
                        <a:rPr lang="fr-FR" b="0" i="1" smtClean="0">
                          <a:latin typeface="Cambria Math" panose="02040503050406030204" pitchFamily="18" charset="0"/>
                          <a:cs typeface="Ubisoft Sans" panose="02000504030000020004" pitchFamily="2" charset="-78"/>
                        </a:rPr>
                        <m:t>=−</m:t>
                      </m:r>
                      <m:r>
                        <a:rPr lang="fr-FR" b="0" i="1" smtClean="0">
                          <a:latin typeface="Cambria Math" panose="02040503050406030204" pitchFamily="18" charset="0"/>
                          <a:cs typeface="Ubisoft Sans" panose="02000504030000020004" pitchFamily="2" charset="-78"/>
                        </a:rPr>
                        <m:t>𝑠𝑜𝑓𝑡𝑚𝑎𝑥</m:t>
                      </m:r>
                      <m:r>
                        <a:rPr lang="fr-FR" b="0" i="1" smtClean="0">
                          <a:latin typeface="Cambria Math" panose="02040503050406030204" pitchFamily="18" charset="0"/>
                          <a:cs typeface="Ubisoft Sans" panose="02000504030000020004" pitchFamily="2" charset="-78"/>
                        </a:rPr>
                        <m:t>(</m:t>
                      </m:r>
                      <m:sSup>
                        <m:sSupPr>
                          <m:ctrlPr>
                            <a:rPr lang="fr-FR" b="0" i="1" smtClean="0">
                              <a:latin typeface="Cambria Math" panose="02040503050406030204" pitchFamily="18" charset="0"/>
                              <a:cs typeface="Ubisoft Sans" panose="02000504030000020004" pitchFamily="2" charset="-78"/>
                            </a:rPr>
                          </m:ctrlPr>
                        </m:sSupPr>
                        <m:e>
                          <m:r>
                            <a:rPr lang="fr-FR" b="0" i="1" smtClean="0">
                              <a:latin typeface="Cambria Math" panose="02040503050406030204" pitchFamily="18" charset="0"/>
                              <a:cs typeface="Ubisoft Sans" panose="02000504030000020004" pitchFamily="2" charset="-78"/>
                            </a:rPr>
                            <m:t>𝑧</m:t>
                          </m:r>
                        </m:e>
                        <m:sup>
                          <m:r>
                            <a:rPr lang="fr-FR" b="0" i="1" smtClean="0">
                              <a:latin typeface="Cambria Math" panose="02040503050406030204" pitchFamily="18" charset="0"/>
                              <a:cs typeface="Ubisoft Sans" panose="02000504030000020004" pitchFamily="2" charset="-78"/>
                            </a:rPr>
                            <m:t>𝑇</m:t>
                          </m:r>
                        </m:sup>
                      </m:sSup>
                      <m:r>
                        <a:rPr lang="fr-FR" b="0" i="1" smtClean="0">
                          <a:latin typeface="Cambria Math" panose="02040503050406030204" pitchFamily="18" charset="0"/>
                          <a:cs typeface="Ubisoft Sans" panose="02000504030000020004" pitchFamily="2" charset="-78"/>
                        </a:rPr>
                        <m:t>)</m:t>
                      </m:r>
                      <m:r>
                        <a:rPr lang="fr-FR" b="0" i="1" smtClean="0">
                          <a:latin typeface="Cambria Math" panose="02040503050406030204" pitchFamily="18" charset="0"/>
                          <a:ea typeface="Cambria Math" panose="02040503050406030204" pitchFamily="18" charset="0"/>
                          <a:cs typeface="Ubisoft Sans" panose="02000504030000020004" pitchFamily="2" charset="-78"/>
                        </a:rPr>
                        <m:t>∙</m:t>
                      </m:r>
                      <m:r>
                        <m:rPr>
                          <m:sty m:val="p"/>
                        </m:rPr>
                        <a:rPr lang="fr-FR" b="0" i="0" smtClean="0">
                          <a:latin typeface="Cambria Math" panose="02040503050406030204" pitchFamily="18" charset="0"/>
                          <a:ea typeface="Cambria Math" panose="02040503050406030204" pitchFamily="18" charset="0"/>
                          <a:cs typeface="Ubisoft Sans" panose="02000504030000020004" pitchFamily="2" charset="-78"/>
                        </a:rPr>
                        <m:t>log</m:t>
                      </m:r>
                      <m:r>
                        <a:rPr lang="fr-FR" b="0" i="1" smtClean="0">
                          <a:latin typeface="Cambria Math" panose="02040503050406030204" pitchFamily="18" charset="0"/>
                          <a:ea typeface="Cambria Math" panose="02040503050406030204" pitchFamily="18" charset="0"/>
                          <a:cs typeface="Ubisoft Sans" panose="02000504030000020004" pitchFamily="2" charset="-78"/>
                        </a:rPr>
                        <m:t>⁡_</m:t>
                      </m:r>
                      <m:r>
                        <a:rPr lang="fr-FR" b="0" i="1" smtClean="0">
                          <a:latin typeface="Cambria Math" panose="02040503050406030204" pitchFamily="18" charset="0"/>
                          <a:ea typeface="Cambria Math" panose="02040503050406030204" pitchFamily="18" charset="0"/>
                          <a:cs typeface="Ubisoft Sans" panose="02000504030000020004" pitchFamily="2" charset="-78"/>
                        </a:rPr>
                        <m:t>𝑠𝑜𝑓𝑡𝑚𝑎𝑥</m:t>
                      </m:r>
                      <m:r>
                        <a:rPr lang="fr-FR" b="0" i="1" smtClean="0">
                          <a:latin typeface="Cambria Math" panose="02040503050406030204" pitchFamily="18" charset="0"/>
                          <a:ea typeface="Cambria Math" panose="02040503050406030204" pitchFamily="18" charset="0"/>
                          <a:cs typeface="Ubisoft Sans" panose="02000504030000020004" pitchFamily="2" charset="-78"/>
                        </a:rPr>
                        <m:t>(</m:t>
                      </m:r>
                      <m:sSup>
                        <m:sSupPr>
                          <m:ctrlPr>
                            <a:rPr lang="fr-FR" b="0" i="1" smtClean="0">
                              <a:latin typeface="Cambria Math" panose="02040503050406030204" pitchFamily="18" charset="0"/>
                              <a:ea typeface="Cambria Math" panose="02040503050406030204" pitchFamily="18" charset="0"/>
                              <a:cs typeface="Ubisoft Sans" panose="02000504030000020004" pitchFamily="2" charset="-78"/>
                            </a:rPr>
                          </m:ctrlPr>
                        </m:sSupPr>
                        <m:e>
                          <m:r>
                            <a:rPr lang="fr-FR" b="0" i="1" smtClean="0">
                              <a:latin typeface="Cambria Math" panose="02040503050406030204" pitchFamily="18" charset="0"/>
                              <a:ea typeface="Cambria Math" panose="02040503050406030204" pitchFamily="18" charset="0"/>
                              <a:cs typeface="Ubisoft Sans" panose="02000504030000020004" pitchFamily="2" charset="-78"/>
                            </a:rPr>
                            <m:t>𝑧</m:t>
                          </m:r>
                        </m:e>
                        <m:sup>
                          <m:r>
                            <a:rPr lang="fr-FR" b="0" i="1" smtClean="0">
                              <a:latin typeface="Cambria Math" panose="02040503050406030204" pitchFamily="18" charset="0"/>
                              <a:ea typeface="Cambria Math" panose="02040503050406030204" pitchFamily="18" charset="0"/>
                              <a:cs typeface="Ubisoft Sans" panose="02000504030000020004" pitchFamily="2" charset="-78"/>
                            </a:rPr>
                            <m:t>𝑆</m:t>
                          </m:r>
                        </m:sup>
                      </m:sSup>
                      <m:r>
                        <a:rPr lang="fr-FR" b="0" i="1" smtClean="0">
                          <a:latin typeface="Cambria Math" panose="02040503050406030204" pitchFamily="18" charset="0"/>
                          <a:ea typeface="Cambria Math" panose="02040503050406030204" pitchFamily="18" charset="0"/>
                          <a:cs typeface="Ubisoft Sans" panose="02000504030000020004" pitchFamily="2" charset="-78"/>
                        </a:rPr>
                        <m:t>)</m:t>
                      </m:r>
                    </m:oMath>
                  </m:oMathPara>
                </a14:m>
                <a:endParaRPr lang="fr-FR" dirty="0">
                  <a:latin typeface="Ubisoft Sans" panose="02000504030000020004" pitchFamily="2" charset="-78"/>
                  <a:cs typeface="Ubisoft Sans" panose="02000504030000020004" pitchFamily="2" charset="-78"/>
                </a:endParaRPr>
              </a:p>
            </p:txBody>
          </p:sp>
        </mc:Choice>
        <mc:Fallback xmlns="">
          <p:sp>
            <p:nvSpPr>
              <p:cNvPr id="18" name="Rectangle 17">
                <a:extLst>
                  <a:ext uri="{FF2B5EF4-FFF2-40B4-BE49-F238E27FC236}">
                    <a16:creationId xmlns:a16="http://schemas.microsoft.com/office/drawing/2014/main" id="{F9FC2F1B-44A4-4077-B352-DE3484A8A587}"/>
                  </a:ext>
                </a:extLst>
              </p:cNvPr>
              <p:cNvSpPr>
                <a:spLocks noRot="1" noChangeAspect="1" noMove="1" noResize="1" noEditPoints="1" noAdjustHandles="1" noChangeArrowheads="1" noChangeShapeType="1" noTextEdit="1"/>
              </p:cNvSpPr>
              <p:nvPr/>
            </p:nvSpPr>
            <p:spPr>
              <a:xfrm>
                <a:off x="2709060" y="3096750"/>
                <a:ext cx="6781800" cy="1771447"/>
              </a:xfrm>
              <a:prstGeom prst="rect">
                <a:avLst/>
              </a:prstGeom>
              <a:blipFill>
                <a:blip r:embed="rId7"/>
                <a:stretch>
                  <a:fillRect l="-719" t="-2062" r="-719" b="-1375"/>
                </a:stretch>
              </a:blipFill>
            </p:spPr>
            <p:txBody>
              <a:bodyPr/>
              <a:lstStyle/>
              <a:p>
                <a:r>
                  <a:rPr lang="fr-FR">
                    <a:noFill/>
                  </a:rPr>
                  <a:t> </a:t>
                </a:r>
              </a:p>
            </p:txBody>
          </p:sp>
        </mc:Fallback>
      </mc:AlternateContent>
      <p:sp>
        <p:nvSpPr>
          <p:cNvPr id="17" name="Rectangle 16">
            <a:extLst>
              <a:ext uri="{FF2B5EF4-FFF2-40B4-BE49-F238E27FC236}">
                <a16:creationId xmlns:a16="http://schemas.microsoft.com/office/drawing/2014/main" id="{A4D3ACDC-0FC3-4292-9DBD-094147298586}"/>
              </a:ext>
            </a:extLst>
          </p:cNvPr>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Transformer distillation</a:t>
            </a:r>
            <a:endParaRPr lang="fr-FR" sz="3600" b="1" dirty="0">
              <a:latin typeface="Ubisoft Sans" panose="02000504030000020004" pitchFamily="2" charset="-78"/>
              <a:cs typeface="Ubisoft Sans" panose="02000504030000020004" pitchFamily="2" charset="-78"/>
            </a:endParaRPr>
          </a:p>
        </p:txBody>
      </p:sp>
      <p:sp>
        <p:nvSpPr>
          <p:cNvPr id="19" name="TextBox 18">
            <a:extLst>
              <a:ext uri="{FF2B5EF4-FFF2-40B4-BE49-F238E27FC236}">
                <a16:creationId xmlns:a16="http://schemas.microsoft.com/office/drawing/2014/main" id="{EE1DC330-E0F7-46EA-980C-535B08FE3DF1}"/>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DISTILLATION – </a:t>
            </a:r>
            <a:r>
              <a:rPr lang="fr-FR" sz="3600" b="1" dirty="0" err="1">
                <a:solidFill>
                  <a:schemeClr val="bg1"/>
                </a:solidFill>
                <a:latin typeface="Ubisoft Sans" pitchFamily="50" charset="0"/>
                <a:cs typeface="Ubisoft Sans" panose="02000504030000020004" pitchFamily="2" charset="-78"/>
              </a:rPr>
              <a:t>TinyBERT</a:t>
            </a:r>
            <a:r>
              <a:rPr lang="fr-FR" sz="3600" b="1" dirty="0">
                <a:solidFill>
                  <a:schemeClr val="bg1"/>
                </a:solidFill>
                <a:latin typeface="Ubisoft Sans" pitchFamily="50" charset="0"/>
                <a:cs typeface="Ubisoft Sans" panose="02000504030000020004" pitchFamily="2" charset="-78"/>
              </a:rPr>
              <a:t> </a:t>
            </a:r>
            <a:r>
              <a:rPr lang="fr-FR" sz="3600" b="1" dirty="0" err="1">
                <a:solidFill>
                  <a:schemeClr val="bg1"/>
                </a:solidFill>
                <a:latin typeface="Ubisoft Sans" pitchFamily="50" charset="0"/>
                <a:cs typeface="Ubisoft Sans" panose="02000504030000020004" pitchFamily="2" charset="-78"/>
              </a:rPr>
              <a:t>edition</a:t>
            </a:r>
            <a:endParaRPr lang="fr-FR" sz="3600" b="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4227998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6A275E1-0269-4FA4-849E-3976694E7CB0}"/>
              </a:ext>
            </a:extLst>
          </p:cNvPr>
          <p:cNvSpPr/>
          <p:nvPr/>
        </p:nvSpPr>
        <p:spPr>
          <a:xfrm>
            <a:off x="2335405" y="1662734"/>
            <a:ext cx="751327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Two step distillation process</a:t>
            </a:r>
            <a:endParaRPr lang="fr-FR" sz="3600" b="1" dirty="0">
              <a:latin typeface="Ubisoft Sans" panose="02000504030000020004" pitchFamily="2" charset="-78"/>
              <a:cs typeface="Ubisoft Sans" panose="02000504030000020004" pitchFamily="2" charset="-78"/>
            </a:endParaRPr>
          </a:p>
        </p:txBody>
      </p:sp>
      <p:pic>
        <p:nvPicPr>
          <p:cNvPr id="5" name="Picture 4">
            <a:extLst>
              <a:ext uri="{FF2B5EF4-FFF2-40B4-BE49-F238E27FC236}">
                <a16:creationId xmlns:a16="http://schemas.microsoft.com/office/drawing/2014/main" id="{0E5FD28B-362B-4A29-BE96-7E4C6770F123}"/>
              </a:ext>
            </a:extLst>
          </p:cNvPr>
          <p:cNvPicPr>
            <a:picLocks noChangeAspect="1"/>
          </p:cNvPicPr>
          <p:nvPr/>
        </p:nvPicPr>
        <p:blipFill rotWithShape="1">
          <a:blip r:embed="rId6"/>
          <a:srcRect l="4058"/>
          <a:stretch/>
        </p:blipFill>
        <p:spPr>
          <a:xfrm>
            <a:off x="2564235" y="2619177"/>
            <a:ext cx="7063530" cy="3186540"/>
          </a:xfrm>
          <a:prstGeom prst="rect">
            <a:avLst/>
          </a:prstGeom>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415498"/>
          </a:xfrm>
          <a:prstGeom prst="rect">
            <a:avLst/>
          </a:prstGeom>
          <a:noFill/>
        </p:spPr>
        <p:txBody>
          <a:bodyPr wrap="square">
            <a:spAutoFit/>
          </a:bodyPr>
          <a:lstStyle/>
          <a:p>
            <a:pPr algn="just"/>
            <a:r>
              <a:rPr lang="fr-FR" sz="1050" dirty="0">
                <a:effectLst/>
              </a:rPr>
              <a:t>[2] X. </a:t>
            </a:r>
            <a:r>
              <a:rPr lang="fr-FR" sz="1050" dirty="0" err="1">
                <a:effectLst/>
              </a:rPr>
              <a:t>Jiao</a:t>
            </a:r>
            <a:r>
              <a:rPr lang="fr-FR" sz="1050" dirty="0">
                <a:effectLst/>
              </a:rPr>
              <a:t> </a:t>
            </a:r>
            <a:r>
              <a:rPr lang="fr-FR" sz="1050" i="1" dirty="0">
                <a:effectLst/>
              </a:rPr>
              <a:t>et al.</a:t>
            </a:r>
            <a:r>
              <a:rPr lang="fr-FR" sz="1050" dirty="0">
                <a:effectLst/>
              </a:rPr>
              <a:t>, “</a:t>
            </a:r>
            <a:r>
              <a:rPr lang="fr-FR" sz="1050" dirty="0" err="1">
                <a:effectLst/>
              </a:rPr>
              <a:t>TinyBERT</a:t>
            </a:r>
            <a:r>
              <a:rPr lang="fr-FR" sz="1050" dirty="0">
                <a:effectLst/>
              </a:rPr>
              <a:t>: </a:t>
            </a:r>
            <a:r>
              <a:rPr lang="fr-FR" sz="1050" dirty="0" err="1">
                <a:effectLst/>
              </a:rPr>
              <a:t>Distilling</a:t>
            </a:r>
            <a:r>
              <a:rPr lang="fr-FR" sz="1050" dirty="0">
                <a:effectLst/>
              </a:rPr>
              <a:t> BERT for Natural </a:t>
            </a:r>
            <a:r>
              <a:rPr lang="fr-FR" sz="1050" dirty="0" err="1">
                <a:effectLst/>
              </a:rPr>
              <a:t>Language</a:t>
            </a:r>
            <a:r>
              <a:rPr lang="fr-FR" sz="1050" dirty="0">
                <a:effectLst/>
              </a:rPr>
              <a:t> </a:t>
            </a:r>
            <a:r>
              <a:rPr lang="fr-FR" sz="1050" dirty="0" err="1">
                <a:effectLst/>
              </a:rPr>
              <a:t>Understanding</a:t>
            </a:r>
            <a:r>
              <a:rPr lang="fr-FR" sz="1050" dirty="0">
                <a:effectLst/>
              </a:rPr>
              <a:t>,” </a:t>
            </a:r>
            <a:r>
              <a:rPr lang="fr-FR" sz="1050" i="1" dirty="0">
                <a:effectLst/>
              </a:rPr>
              <a:t>arXiv:1909.10351 [</a:t>
            </a:r>
            <a:r>
              <a:rPr lang="fr-FR" sz="1050" i="1" dirty="0" err="1">
                <a:effectLst/>
              </a:rPr>
              <a:t>cs</a:t>
            </a:r>
            <a:r>
              <a:rPr lang="fr-FR" sz="1050" i="1" dirty="0">
                <a:effectLst/>
              </a:rPr>
              <a:t>]</a:t>
            </a:r>
            <a:r>
              <a:rPr lang="fr-FR" sz="1050" dirty="0">
                <a:effectLst/>
              </a:rPr>
              <a:t>, Oct. 2020. </a:t>
            </a:r>
            <a:r>
              <a:rPr lang="fr-FR" sz="1050" dirty="0" err="1">
                <a:effectLst/>
              </a:rPr>
              <a:t>Available</a:t>
            </a:r>
            <a:r>
              <a:rPr lang="fr-FR" sz="1050" dirty="0">
                <a:effectLst/>
              </a:rPr>
              <a:t>: </a:t>
            </a:r>
            <a:r>
              <a:rPr lang="fr-FR" sz="1050" dirty="0">
                <a:effectLst/>
                <a:hlinkClick r:id="rId7"/>
              </a:rPr>
              <a:t>http://arxiv.org/abs/1909.10351</a:t>
            </a:r>
            <a:endParaRPr lang="fr-FR" sz="1050" dirty="0">
              <a:effectLst/>
            </a:endParaRPr>
          </a:p>
        </p:txBody>
      </p:sp>
      <p:sp>
        <p:nvSpPr>
          <p:cNvPr id="20" name="TextBox 19">
            <a:extLst>
              <a:ext uri="{FF2B5EF4-FFF2-40B4-BE49-F238E27FC236}">
                <a16:creationId xmlns:a16="http://schemas.microsoft.com/office/drawing/2014/main" id="{88F87A70-8119-4F6C-B6F8-3C6D7B361465}"/>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DISTILLATION – </a:t>
            </a:r>
            <a:r>
              <a:rPr lang="fr-FR" sz="3600" b="1" dirty="0" err="1">
                <a:solidFill>
                  <a:schemeClr val="bg1"/>
                </a:solidFill>
                <a:latin typeface="Ubisoft Sans" pitchFamily="50" charset="0"/>
                <a:cs typeface="Ubisoft Sans" panose="02000504030000020004" pitchFamily="2" charset="-78"/>
              </a:rPr>
              <a:t>TinyBERT</a:t>
            </a:r>
            <a:r>
              <a:rPr lang="fr-FR" sz="3600" b="1" dirty="0">
                <a:solidFill>
                  <a:schemeClr val="bg1"/>
                </a:solidFill>
                <a:latin typeface="Ubisoft Sans" pitchFamily="50" charset="0"/>
                <a:cs typeface="Ubisoft Sans" panose="02000504030000020004" pitchFamily="2" charset="-78"/>
              </a:rPr>
              <a:t> </a:t>
            </a:r>
            <a:r>
              <a:rPr lang="fr-FR" sz="3600" b="1" dirty="0" err="1">
                <a:solidFill>
                  <a:schemeClr val="bg1"/>
                </a:solidFill>
                <a:latin typeface="Ubisoft Sans" pitchFamily="50" charset="0"/>
                <a:cs typeface="Ubisoft Sans" panose="02000504030000020004" pitchFamily="2" charset="-78"/>
              </a:rPr>
              <a:t>edition</a:t>
            </a:r>
            <a:endParaRPr lang="fr-FR" sz="3600" b="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788709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6A275E1-0269-4FA4-849E-3976694E7CB0}"/>
              </a:ext>
            </a:extLst>
          </p:cNvPr>
          <p:cNvSpPr/>
          <p:nvPr/>
        </p:nvSpPr>
        <p:spPr>
          <a:xfrm>
            <a:off x="2335405" y="1662734"/>
            <a:ext cx="751327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Two step distillation process</a:t>
            </a:r>
            <a:endParaRPr lang="fr-FR" sz="3600" b="1" dirty="0">
              <a:latin typeface="Ubisoft Sans" panose="02000504030000020004" pitchFamily="2" charset="-78"/>
              <a:cs typeface="Ubisoft Sans" panose="02000504030000020004" pitchFamily="2" charset="-78"/>
            </a:endParaRPr>
          </a:p>
        </p:txBody>
      </p:sp>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415498"/>
          </a:xfrm>
          <a:prstGeom prst="rect">
            <a:avLst/>
          </a:prstGeom>
          <a:noFill/>
        </p:spPr>
        <p:txBody>
          <a:bodyPr wrap="square">
            <a:spAutoFit/>
          </a:bodyPr>
          <a:lstStyle/>
          <a:p>
            <a:pPr algn="just"/>
            <a:r>
              <a:rPr lang="fr-FR" sz="1050" dirty="0">
                <a:effectLst/>
              </a:rPr>
              <a:t>[2] X. </a:t>
            </a:r>
            <a:r>
              <a:rPr lang="fr-FR" sz="1050" dirty="0" err="1">
                <a:effectLst/>
              </a:rPr>
              <a:t>Jiao</a:t>
            </a:r>
            <a:r>
              <a:rPr lang="fr-FR" sz="1050" dirty="0">
                <a:effectLst/>
              </a:rPr>
              <a:t> </a:t>
            </a:r>
            <a:r>
              <a:rPr lang="fr-FR" sz="1050" i="1" dirty="0">
                <a:effectLst/>
              </a:rPr>
              <a:t>et al.</a:t>
            </a:r>
            <a:r>
              <a:rPr lang="fr-FR" sz="1050" dirty="0">
                <a:effectLst/>
              </a:rPr>
              <a:t>, “</a:t>
            </a:r>
            <a:r>
              <a:rPr lang="fr-FR" sz="1050" dirty="0" err="1">
                <a:effectLst/>
              </a:rPr>
              <a:t>TinyBERT</a:t>
            </a:r>
            <a:r>
              <a:rPr lang="fr-FR" sz="1050" dirty="0">
                <a:effectLst/>
              </a:rPr>
              <a:t>: </a:t>
            </a:r>
            <a:r>
              <a:rPr lang="fr-FR" sz="1050" dirty="0" err="1">
                <a:effectLst/>
              </a:rPr>
              <a:t>Distilling</a:t>
            </a:r>
            <a:r>
              <a:rPr lang="fr-FR" sz="1050" dirty="0">
                <a:effectLst/>
              </a:rPr>
              <a:t> BERT for Natural </a:t>
            </a:r>
            <a:r>
              <a:rPr lang="fr-FR" sz="1050" dirty="0" err="1">
                <a:effectLst/>
              </a:rPr>
              <a:t>Language</a:t>
            </a:r>
            <a:r>
              <a:rPr lang="fr-FR" sz="1050" dirty="0">
                <a:effectLst/>
              </a:rPr>
              <a:t> </a:t>
            </a:r>
            <a:r>
              <a:rPr lang="fr-FR" sz="1050" dirty="0" err="1">
                <a:effectLst/>
              </a:rPr>
              <a:t>Understanding</a:t>
            </a:r>
            <a:r>
              <a:rPr lang="fr-FR" sz="1050" dirty="0">
                <a:effectLst/>
              </a:rPr>
              <a:t>,” </a:t>
            </a:r>
            <a:r>
              <a:rPr lang="fr-FR" sz="1050" i="1" dirty="0">
                <a:effectLst/>
              </a:rPr>
              <a:t>arXiv:1909.10351 [</a:t>
            </a:r>
            <a:r>
              <a:rPr lang="fr-FR" sz="1050" i="1" dirty="0" err="1">
                <a:effectLst/>
              </a:rPr>
              <a:t>cs</a:t>
            </a:r>
            <a:r>
              <a:rPr lang="fr-FR" sz="1050" i="1" dirty="0">
                <a:effectLst/>
              </a:rPr>
              <a:t>]</a:t>
            </a:r>
            <a:r>
              <a:rPr lang="fr-FR" sz="1050" dirty="0">
                <a:effectLst/>
              </a:rPr>
              <a:t>, Oct. 2020. </a:t>
            </a:r>
            <a:r>
              <a:rPr lang="fr-FR" sz="1050" dirty="0" err="1">
                <a:effectLst/>
              </a:rPr>
              <a:t>Available</a:t>
            </a:r>
            <a:r>
              <a:rPr lang="fr-FR" sz="1050" dirty="0">
                <a:effectLst/>
              </a:rPr>
              <a:t>: </a:t>
            </a:r>
            <a:r>
              <a:rPr lang="fr-FR" sz="1050" dirty="0">
                <a:effectLst/>
                <a:hlinkClick r:id="rId6"/>
              </a:rPr>
              <a:t>http://arxiv.org/abs/1909.10351</a:t>
            </a:r>
            <a:endParaRPr lang="fr-FR" sz="1050" dirty="0">
              <a:effectLst/>
            </a:endParaRPr>
          </a:p>
        </p:txBody>
      </p:sp>
      <p:sp>
        <p:nvSpPr>
          <p:cNvPr id="16" name="Rectangle 15">
            <a:extLst>
              <a:ext uri="{FF2B5EF4-FFF2-40B4-BE49-F238E27FC236}">
                <a16:creationId xmlns:a16="http://schemas.microsoft.com/office/drawing/2014/main" id="{CE3CF1DC-A641-4945-AFDD-5C3EF64EAEF7}"/>
              </a:ext>
            </a:extLst>
          </p:cNvPr>
          <p:cNvSpPr/>
          <p:nvPr/>
        </p:nvSpPr>
        <p:spPr>
          <a:xfrm>
            <a:off x="2150740" y="2638299"/>
            <a:ext cx="3146456" cy="369332"/>
          </a:xfrm>
          <a:prstGeom prst="rect">
            <a:avLst/>
          </a:prstGeom>
        </p:spPr>
        <p:txBody>
          <a:bodyPr wrap="square">
            <a:spAutoFit/>
          </a:bodyPr>
          <a:lstStyle/>
          <a:p>
            <a:pPr algn="ctr"/>
            <a:r>
              <a:rPr lang="fr-FR" b="1" dirty="0">
                <a:latin typeface="Ubisoft Sans" panose="02000504030000020004" pitchFamily="2" charset="-78"/>
                <a:cs typeface="Ubisoft Sans" panose="02000504030000020004" pitchFamily="2" charset="-78"/>
              </a:rPr>
              <a:t>General distillation</a:t>
            </a:r>
          </a:p>
        </p:txBody>
      </p:sp>
      <p:sp>
        <p:nvSpPr>
          <p:cNvPr id="18" name="Rectangle 17">
            <a:extLst>
              <a:ext uri="{FF2B5EF4-FFF2-40B4-BE49-F238E27FC236}">
                <a16:creationId xmlns:a16="http://schemas.microsoft.com/office/drawing/2014/main" id="{713B4038-0817-4B03-90AE-2324D93EBB74}"/>
              </a:ext>
            </a:extLst>
          </p:cNvPr>
          <p:cNvSpPr/>
          <p:nvPr/>
        </p:nvSpPr>
        <p:spPr>
          <a:xfrm>
            <a:off x="6702219" y="2638299"/>
            <a:ext cx="3146456" cy="369332"/>
          </a:xfrm>
          <a:prstGeom prst="rect">
            <a:avLst/>
          </a:prstGeom>
        </p:spPr>
        <p:txBody>
          <a:bodyPr wrap="square">
            <a:spAutoFit/>
          </a:bodyPr>
          <a:lstStyle/>
          <a:p>
            <a:pPr algn="ctr"/>
            <a:r>
              <a:rPr lang="fr-FR" b="1" dirty="0" err="1">
                <a:latin typeface="Ubisoft Sans" panose="02000504030000020004" pitchFamily="2" charset="-78"/>
                <a:cs typeface="Ubisoft Sans" panose="02000504030000020004" pitchFamily="2" charset="-78"/>
              </a:rPr>
              <a:t>Task-specific</a:t>
            </a:r>
            <a:r>
              <a:rPr lang="fr-FR" b="1" dirty="0">
                <a:latin typeface="Ubisoft Sans" panose="02000504030000020004" pitchFamily="2" charset="-78"/>
                <a:cs typeface="Ubisoft Sans" panose="02000504030000020004" pitchFamily="2" charset="-78"/>
              </a:rPr>
              <a:t> distillation</a:t>
            </a:r>
          </a:p>
        </p:txBody>
      </p:sp>
      <p:sp>
        <p:nvSpPr>
          <p:cNvPr id="20" name="Rectangle 19">
            <a:extLst>
              <a:ext uri="{FF2B5EF4-FFF2-40B4-BE49-F238E27FC236}">
                <a16:creationId xmlns:a16="http://schemas.microsoft.com/office/drawing/2014/main" id="{F8E821DA-A2EA-4777-A198-8018B908B9A0}"/>
              </a:ext>
            </a:extLst>
          </p:cNvPr>
          <p:cNvSpPr/>
          <p:nvPr/>
        </p:nvSpPr>
        <p:spPr>
          <a:xfrm>
            <a:off x="2150740" y="3305347"/>
            <a:ext cx="3146456" cy="2031325"/>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The </a:t>
            </a:r>
            <a:r>
              <a:rPr lang="fr-FR" dirty="0" err="1">
                <a:latin typeface="Ubisoft Sans" panose="02000504030000020004" pitchFamily="2" charset="-78"/>
                <a:cs typeface="Ubisoft Sans" panose="02000504030000020004" pitchFamily="2" charset="-78"/>
              </a:rPr>
              <a:t>TinyBERT</a:t>
            </a:r>
            <a:r>
              <a:rPr lang="fr-FR" dirty="0">
                <a:latin typeface="Ubisoft Sans" panose="02000504030000020004" pitchFamily="2" charset="-78"/>
                <a:cs typeface="Ubisoft Sans" panose="02000504030000020004" pitchFamily="2" charset="-78"/>
              </a:rPr>
              <a:t> model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first </a:t>
            </a:r>
            <a:r>
              <a:rPr lang="fr-FR" dirty="0" err="1">
                <a:latin typeface="Ubisoft Sans" panose="02000504030000020004" pitchFamily="2" charset="-78"/>
                <a:cs typeface="Ubisoft Sans" panose="02000504030000020004" pitchFamily="2" charset="-78"/>
              </a:rPr>
              <a:t>trained</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mimic</a:t>
            </a:r>
            <a:r>
              <a:rPr lang="fr-FR" dirty="0">
                <a:latin typeface="Ubisoft Sans" panose="02000504030000020004" pitchFamily="2" charset="-78"/>
                <a:cs typeface="Ubisoft Sans" panose="02000504030000020004" pitchFamily="2" charset="-78"/>
              </a:rPr>
              <a:t> a </a:t>
            </a:r>
            <a:r>
              <a:rPr lang="fr-FR" dirty="0" err="1">
                <a:latin typeface="Ubisoft Sans" panose="02000504030000020004" pitchFamily="2" charset="-78"/>
                <a:cs typeface="Ubisoft Sans" panose="02000504030000020004" pitchFamily="2" charset="-78"/>
              </a:rPr>
              <a:t>pre-trained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agnostic</a:t>
            </a:r>
            <a:r>
              <a:rPr lang="fr-FR" dirty="0">
                <a:latin typeface="Ubisoft Sans" panose="02000504030000020004" pitchFamily="2" charset="-78"/>
                <a:cs typeface="Ubisoft Sans" panose="02000504030000020004" pitchFamily="2" charset="-78"/>
              </a:rPr>
              <a:t> BERT model. By </a:t>
            </a:r>
            <a:r>
              <a:rPr lang="fr-FR" dirty="0" err="1">
                <a:latin typeface="Ubisoft Sans" panose="02000504030000020004" pitchFamily="2" charset="-78"/>
                <a:cs typeface="Ubisoft Sans" panose="02000504030000020004" pitchFamily="2" charset="-78"/>
              </a:rPr>
              <a:t>learning</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mimic</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its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a:t>
            </a:r>
            <a:r>
              <a:rPr lang="fr-FR" dirty="0">
                <a:latin typeface="Ubisoft Sans" panose="02000504030000020004" pitchFamily="2" charset="-78"/>
                <a:cs typeface="Ubisoft Sans" panose="02000504030000020004" pitchFamily="2" charset="-78"/>
              </a:rPr>
              <a:t> and transformer </a:t>
            </a:r>
            <a:r>
              <a:rPr lang="fr-FR" dirty="0" err="1">
                <a:latin typeface="Ubisoft Sans" panose="02000504030000020004" pitchFamily="2" charset="-78"/>
                <a:cs typeface="Ubisoft Sans" panose="02000504030000020004" pitchFamily="2" charset="-78"/>
              </a:rPr>
              <a:t>layers</a:t>
            </a:r>
            <a:r>
              <a:rPr lang="fr-FR" dirty="0">
                <a:latin typeface="Ubisoft Sans" panose="02000504030000020004" pitchFamily="2" charset="-78"/>
                <a:cs typeface="Ubisoft Sans" panose="02000504030000020004" pitchFamily="2" charset="-78"/>
              </a:rPr>
              <a:t>, a General </a:t>
            </a:r>
            <a:r>
              <a:rPr lang="fr-FR" dirty="0" err="1">
                <a:latin typeface="Ubisoft Sans" panose="02000504030000020004" pitchFamily="2" charset="-78"/>
                <a:cs typeface="Ubisoft Sans" panose="02000504030000020004" pitchFamily="2" charset="-78"/>
              </a:rPr>
              <a:t>TinyBERT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created</a:t>
            </a:r>
            <a:r>
              <a:rPr lang="fr-FR" dirty="0">
                <a:latin typeface="Ubisoft Sans" panose="02000504030000020004" pitchFamily="2" charset="-78"/>
                <a:cs typeface="Ubisoft Sans" panose="02000504030000020004" pitchFamily="2" charset="-78"/>
              </a:rPr>
              <a:t>.</a:t>
            </a:r>
          </a:p>
        </p:txBody>
      </p:sp>
      <p:sp>
        <p:nvSpPr>
          <p:cNvPr id="22" name="Rectangle 21">
            <a:extLst>
              <a:ext uri="{FF2B5EF4-FFF2-40B4-BE49-F238E27FC236}">
                <a16:creationId xmlns:a16="http://schemas.microsoft.com/office/drawing/2014/main" id="{02D4ADDF-3C3C-4B9F-BE5F-31AC2F6C2D41}"/>
              </a:ext>
            </a:extLst>
          </p:cNvPr>
          <p:cNvSpPr/>
          <p:nvPr/>
        </p:nvSpPr>
        <p:spPr>
          <a:xfrm>
            <a:off x="6702219" y="3305347"/>
            <a:ext cx="3146456" cy="2308324"/>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Secondly</a:t>
            </a:r>
            <a:r>
              <a:rPr lang="fr-FR" dirty="0">
                <a:latin typeface="Ubisoft Sans" panose="02000504030000020004" pitchFamily="2" charset="-78"/>
                <a:cs typeface="Ubisoft Sans" panose="02000504030000020004" pitchFamily="2" charset="-78"/>
              </a:rPr>
              <a:t>, the training switches to a </a:t>
            </a:r>
            <a:r>
              <a:rPr lang="fr-FR" dirty="0" err="1">
                <a:latin typeface="Ubisoft Sans" panose="02000504030000020004" pitchFamily="2" charset="-78"/>
                <a:cs typeface="Ubisoft Sans" panose="02000504030000020004" pitchFamily="2" charset="-78"/>
              </a:rPr>
              <a:t>task-specific</a:t>
            </a:r>
            <a:r>
              <a:rPr lang="fr-FR" dirty="0">
                <a:latin typeface="Ubisoft Sans" panose="02000504030000020004" pitchFamily="2" charset="-78"/>
                <a:cs typeface="Ubisoft Sans" panose="02000504030000020004" pitchFamily="2" charset="-78"/>
              </a:rPr>
              <a:t> BERT model and continues to train the </a:t>
            </a:r>
            <a:r>
              <a:rPr lang="fr-FR" dirty="0" err="1">
                <a:latin typeface="Ubisoft Sans" panose="02000504030000020004" pitchFamily="2" charset="-78"/>
                <a:cs typeface="Ubisoft Sans" panose="02000504030000020004" pitchFamily="2" charset="-78"/>
              </a:rPr>
              <a:t>student</a:t>
            </a:r>
            <a:r>
              <a:rPr lang="fr-FR" dirty="0">
                <a:latin typeface="Ubisoft Sans" panose="02000504030000020004" pitchFamily="2" charset="-78"/>
                <a:cs typeface="Ubisoft Sans" panose="02000504030000020004" pitchFamily="2" charset="-78"/>
              </a:rPr>
              <a:t> (i.e. the General </a:t>
            </a:r>
            <a:r>
              <a:rPr lang="fr-FR" dirty="0" err="1">
                <a:latin typeface="Ubisoft Sans" panose="02000504030000020004" pitchFamily="2" charset="-78"/>
                <a:cs typeface="Ubisoft Sans" panose="02000504030000020004" pitchFamily="2" charset="-78"/>
              </a:rPr>
              <a:t>TinyBERT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Initially</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prediction</a:t>
            </a:r>
            <a:r>
              <a:rPr lang="fr-FR" dirty="0">
                <a:latin typeface="Ubisoft Sans" panose="02000504030000020004" pitchFamily="2" charset="-78"/>
                <a:cs typeface="Ubisoft Sans" panose="02000504030000020004" pitchFamily="2" charset="-78"/>
              </a:rPr>
              <a:t> layer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fixed</a:t>
            </a:r>
            <a:r>
              <a:rPr lang="fr-FR" dirty="0">
                <a:latin typeface="Ubisoft Sans" panose="02000504030000020004" pitchFamily="2" charset="-78"/>
                <a:cs typeface="Ubisoft Sans" panose="02000504030000020004" pitchFamily="2" charset="-78"/>
              </a:rPr>
              <a:t>, but </a:t>
            </a:r>
            <a:r>
              <a:rPr lang="fr-FR" dirty="0" err="1">
                <a:latin typeface="Ubisoft Sans" panose="02000504030000020004" pitchFamily="2" charset="-78"/>
                <a:cs typeface="Ubisoft Sans" panose="02000504030000020004" pitchFamily="2" charset="-78"/>
              </a:rPr>
              <a:t>it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later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unfrozen</a:t>
            </a:r>
            <a:r>
              <a:rPr lang="fr-FR" dirty="0">
                <a:latin typeface="Ubisoft Sans" panose="02000504030000020004" pitchFamily="2" charset="-78"/>
                <a:cs typeface="Ubisoft Sans" panose="02000504030000020004" pitchFamily="2" charset="-78"/>
              </a:rPr>
              <a:t> for a </a:t>
            </a:r>
            <a:r>
              <a:rPr lang="fr-FR" dirty="0" err="1">
                <a:latin typeface="Ubisoft Sans" panose="02000504030000020004" pitchFamily="2" charset="-78"/>
                <a:cs typeface="Ubisoft Sans" panose="02000504030000020004" pitchFamily="2" charset="-78"/>
              </a:rPr>
              <a:t>small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number</a:t>
            </a:r>
            <a:r>
              <a:rPr lang="fr-FR" dirty="0">
                <a:latin typeface="Ubisoft Sans" panose="02000504030000020004" pitchFamily="2" charset="-78"/>
                <a:cs typeface="Ubisoft Sans" panose="02000504030000020004" pitchFamily="2" charset="-78"/>
              </a:rPr>
              <a:t> of </a:t>
            </a:r>
            <a:r>
              <a:rPr lang="fr-FR" dirty="0" err="1">
                <a:latin typeface="Ubisoft Sans" panose="02000504030000020004" pitchFamily="2" charset="-78"/>
                <a:cs typeface="Ubisoft Sans" panose="02000504030000020004" pitchFamily="2" charset="-78"/>
              </a:rPr>
              <a:t>steps</a:t>
            </a:r>
            <a:r>
              <a:rPr lang="fr-FR" dirty="0">
                <a:latin typeface="Ubisoft Sans" panose="02000504030000020004" pitchFamily="2" charset="-78"/>
                <a:cs typeface="Ubisoft Sans" panose="02000504030000020004" pitchFamily="2" charset="-78"/>
              </a:rPr>
              <a:t>.</a:t>
            </a:r>
          </a:p>
        </p:txBody>
      </p:sp>
      <p:sp>
        <p:nvSpPr>
          <p:cNvPr id="23" name="TextBox 22">
            <a:extLst>
              <a:ext uri="{FF2B5EF4-FFF2-40B4-BE49-F238E27FC236}">
                <a16:creationId xmlns:a16="http://schemas.microsoft.com/office/drawing/2014/main" id="{4EBD0818-FFAB-4369-8F6F-D779AF5F8DA8}"/>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DISTILLATION – </a:t>
            </a:r>
            <a:r>
              <a:rPr lang="fr-FR" sz="3600" b="1" dirty="0" err="1">
                <a:solidFill>
                  <a:schemeClr val="bg1"/>
                </a:solidFill>
                <a:latin typeface="Ubisoft Sans" pitchFamily="50" charset="0"/>
                <a:cs typeface="Ubisoft Sans" panose="02000504030000020004" pitchFamily="2" charset="-78"/>
              </a:rPr>
              <a:t>TinyBERT</a:t>
            </a:r>
            <a:r>
              <a:rPr lang="fr-FR" sz="3600" b="1" dirty="0">
                <a:solidFill>
                  <a:schemeClr val="bg1"/>
                </a:solidFill>
                <a:latin typeface="Ubisoft Sans" pitchFamily="50" charset="0"/>
                <a:cs typeface="Ubisoft Sans" panose="02000504030000020004" pitchFamily="2" charset="-78"/>
              </a:rPr>
              <a:t> </a:t>
            </a:r>
            <a:r>
              <a:rPr lang="fr-FR" sz="3600" b="1" dirty="0" err="1">
                <a:solidFill>
                  <a:schemeClr val="bg1"/>
                </a:solidFill>
                <a:latin typeface="Ubisoft Sans" pitchFamily="50" charset="0"/>
                <a:cs typeface="Ubisoft Sans" panose="02000504030000020004" pitchFamily="2" charset="-78"/>
              </a:rPr>
              <a:t>edition</a:t>
            </a:r>
            <a:endParaRPr lang="fr-FR" sz="3600" b="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711427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6A275E1-0269-4FA4-849E-3976694E7CB0}"/>
              </a:ext>
            </a:extLst>
          </p:cNvPr>
          <p:cNvSpPr/>
          <p:nvPr/>
        </p:nvSpPr>
        <p:spPr>
          <a:xfrm>
            <a:off x="2335405" y="1662734"/>
            <a:ext cx="751327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Data augmentation</a:t>
            </a:r>
            <a:endParaRPr lang="fr-FR" sz="3600" b="1" dirty="0">
              <a:latin typeface="Ubisoft Sans" panose="02000504030000020004" pitchFamily="2" charset="-78"/>
              <a:cs typeface="Ubisoft Sans" panose="02000504030000020004" pitchFamily="2" charset="-78"/>
            </a:endParaRPr>
          </a:p>
        </p:txBody>
      </p:sp>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415498"/>
          </a:xfrm>
          <a:prstGeom prst="rect">
            <a:avLst/>
          </a:prstGeom>
          <a:noFill/>
        </p:spPr>
        <p:txBody>
          <a:bodyPr wrap="square">
            <a:spAutoFit/>
          </a:bodyPr>
          <a:lstStyle/>
          <a:p>
            <a:pPr algn="just"/>
            <a:r>
              <a:rPr lang="fr-FR" sz="1050" dirty="0">
                <a:effectLst/>
              </a:rPr>
              <a:t>[2] X. </a:t>
            </a:r>
            <a:r>
              <a:rPr lang="fr-FR" sz="1050" dirty="0" err="1">
                <a:effectLst/>
              </a:rPr>
              <a:t>Jiao</a:t>
            </a:r>
            <a:r>
              <a:rPr lang="fr-FR" sz="1050" dirty="0">
                <a:effectLst/>
              </a:rPr>
              <a:t> </a:t>
            </a:r>
            <a:r>
              <a:rPr lang="fr-FR" sz="1050" i="1" dirty="0">
                <a:effectLst/>
              </a:rPr>
              <a:t>et al.</a:t>
            </a:r>
            <a:r>
              <a:rPr lang="fr-FR" sz="1050" dirty="0">
                <a:effectLst/>
              </a:rPr>
              <a:t>, “</a:t>
            </a:r>
            <a:r>
              <a:rPr lang="fr-FR" sz="1050" dirty="0" err="1">
                <a:effectLst/>
              </a:rPr>
              <a:t>TinyBERT</a:t>
            </a:r>
            <a:r>
              <a:rPr lang="fr-FR" sz="1050" dirty="0">
                <a:effectLst/>
              </a:rPr>
              <a:t>: </a:t>
            </a:r>
            <a:r>
              <a:rPr lang="fr-FR" sz="1050" dirty="0" err="1">
                <a:effectLst/>
              </a:rPr>
              <a:t>Distilling</a:t>
            </a:r>
            <a:r>
              <a:rPr lang="fr-FR" sz="1050" dirty="0">
                <a:effectLst/>
              </a:rPr>
              <a:t> BERT for Natural </a:t>
            </a:r>
            <a:r>
              <a:rPr lang="fr-FR" sz="1050" dirty="0" err="1">
                <a:effectLst/>
              </a:rPr>
              <a:t>Language</a:t>
            </a:r>
            <a:r>
              <a:rPr lang="fr-FR" sz="1050" dirty="0">
                <a:effectLst/>
              </a:rPr>
              <a:t> </a:t>
            </a:r>
            <a:r>
              <a:rPr lang="fr-FR" sz="1050" dirty="0" err="1">
                <a:effectLst/>
              </a:rPr>
              <a:t>Understanding</a:t>
            </a:r>
            <a:r>
              <a:rPr lang="fr-FR" sz="1050" dirty="0">
                <a:effectLst/>
              </a:rPr>
              <a:t>,” </a:t>
            </a:r>
            <a:r>
              <a:rPr lang="fr-FR" sz="1050" i="1" dirty="0">
                <a:effectLst/>
              </a:rPr>
              <a:t>arXiv:1909.10351 [</a:t>
            </a:r>
            <a:r>
              <a:rPr lang="fr-FR" sz="1050" i="1" dirty="0" err="1">
                <a:effectLst/>
              </a:rPr>
              <a:t>cs</a:t>
            </a:r>
            <a:r>
              <a:rPr lang="fr-FR" sz="1050" i="1" dirty="0">
                <a:effectLst/>
              </a:rPr>
              <a:t>]</a:t>
            </a:r>
            <a:r>
              <a:rPr lang="fr-FR" sz="1050" dirty="0">
                <a:effectLst/>
              </a:rPr>
              <a:t>, Oct. 2020. </a:t>
            </a:r>
            <a:r>
              <a:rPr lang="fr-FR" sz="1050" dirty="0" err="1">
                <a:effectLst/>
              </a:rPr>
              <a:t>Available</a:t>
            </a:r>
            <a:r>
              <a:rPr lang="fr-FR" sz="1050" dirty="0">
                <a:effectLst/>
              </a:rPr>
              <a:t>: </a:t>
            </a:r>
            <a:r>
              <a:rPr lang="fr-FR" sz="1050" dirty="0">
                <a:effectLst/>
                <a:hlinkClick r:id="rId6"/>
              </a:rPr>
              <a:t>http://arxiv.org/abs/1909.10351</a:t>
            </a:r>
            <a:endParaRPr lang="fr-FR" sz="1050" dirty="0">
              <a:effectLst/>
            </a:endParaRPr>
          </a:p>
        </p:txBody>
      </p:sp>
      <p:sp>
        <p:nvSpPr>
          <p:cNvPr id="20" name="Rectangle 19">
            <a:extLst>
              <a:ext uri="{FF2B5EF4-FFF2-40B4-BE49-F238E27FC236}">
                <a16:creationId xmlns:a16="http://schemas.microsoft.com/office/drawing/2014/main" id="{F8E821DA-A2EA-4777-A198-8018B908B9A0}"/>
              </a:ext>
            </a:extLst>
          </p:cNvPr>
          <p:cNvSpPr/>
          <p:nvPr/>
        </p:nvSpPr>
        <p:spPr>
          <a:xfrm>
            <a:off x="2989223" y="2654991"/>
            <a:ext cx="6221473" cy="2031325"/>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When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creating</a:t>
            </a:r>
            <a:r>
              <a:rPr lang="fr-FR" dirty="0">
                <a:latin typeface="Ubisoft Sans" panose="02000504030000020004" pitchFamily="2" charset="-78"/>
                <a:cs typeface="Ubisoft Sans" panose="02000504030000020004" pitchFamily="2" charset="-78"/>
              </a:rPr>
              <a:t> a </a:t>
            </a:r>
            <a:r>
              <a:rPr lang="fr-FR" dirty="0" err="1">
                <a:latin typeface="Ubisoft Sans" panose="02000504030000020004" pitchFamily="2" charset="-78"/>
                <a:cs typeface="Ubisoft Sans" panose="02000504030000020004" pitchFamily="2" charset="-78"/>
              </a:rPr>
              <a:t>TinyBERT</a:t>
            </a:r>
            <a:r>
              <a:rPr lang="fr-FR" dirty="0">
                <a:latin typeface="Ubisoft Sans" panose="02000504030000020004" pitchFamily="2" charset="-78"/>
                <a:cs typeface="Ubisoft Sans" panose="02000504030000020004" pitchFamily="2" charset="-78"/>
              </a:rPr>
              <a:t> model, </a:t>
            </a:r>
            <a:r>
              <a:rPr lang="fr-FR" dirty="0" err="1">
                <a:latin typeface="Ubisoft Sans" panose="02000504030000020004" pitchFamily="2" charset="-78"/>
                <a:cs typeface="Ubisoft Sans" panose="02000504030000020004" pitchFamily="2" charset="-78"/>
              </a:rPr>
              <a:t>three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elements</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required</a:t>
            </a:r>
            <a:r>
              <a:rPr lang="fr-FR" dirty="0">
                <a:latin typeface="Ubisoft Sans" panose="02000504030000020004" pitchFamily="2" charset="-78"/>
                <a:cs typeface="Ubisoft Sans" panose="02000504030000020004" pitchFamily="2" charset="-78"/>
              </a:rPr>
              <a:t>:</a:t>
            </a:r>
          </a:p>
          <a:p>
            <a:pPr algn="just"/>
            <a:endParaRPr lang="fr-FR" dirty="0">
              <a:latin typeface="Ubisoft Sans" panose="02000504030000020004" pitchFamily="2" charset="-78"/>
              <a:cs typeface="Ubisoft Sans" panose="02000504030000020004" pitchFamily="2" charset="-78"/>
            </a:endParaRPr>
          </a:p>
          <a:p>
            <a:pPr marL="742950" lvl="1" indent="-285750" algn="just">
              <a:buFont typeface="Arial" panose="020B0604020202020204" pitchFamily="34" charset="0"/>
              <a:buChar char="•"/>
            </a:pPr>
            <a:r>
              <a:rPr lang="fr-FR" dirty="0">
                <a:latin typeface="Ubisoft Sans" panose="02000504030000020004" pitchFamily="2" charset="-78"/>
                <a:cs typeface="Ubisoft Sans" panose="02000504030000020004" pitchFamily="2" charset="-78"/>
              </a:rPr>
              <a:t>A base </a:t>
            </a:r>
            <a:r>
              <a:rPr lang="fr-FR" dirty="0" err="1">
                <a:latin typeface="Ubisoft Sans" panose="02000504030000020004" pitchFamily="2" charset="-78"/>
                <a:cs typeface="Ubisoft Sans" panose="02000504030000020004" pitchFamily="2" charset="-78"/>
              </a:rPr>
              <a:t>pretrained</a:t>
            </a:r>
            <a:r>
              <a:rPr lang="fr-FR" dirty="0">
                <a:latin typeface="Ubisoft Sans" panose="02000504030000020004" pitchFamily="2" charset="-78"/>
                <a:cs typeface="Ubisoft Sans" panose="02000504030000020004" pitchFamily="2" charset="-78"/>
              </a:rPr>
              <a:t> BERT model</a:t>
            </a:r>
          </a:p>
          <a:p>
            <a:pPr marL="742950" lvl="1" indent="-285750" algn="just">
              <a:buFont typeface="Arial" panose="020B0604020202020204" pitchFamily="34" charset="0"/>
              <a:buChar char="•"/>
            </a:pPr>
            <a:r>
              <a:rPr lang="fr-FR" dirty="0">
                <a:latin typeface="Ubisoft Sans" panose="02000504030000020004" pitchFamily="2" charset="-78"/>
                <a:cs typeface="Ubisoft Sans" panose="02000504030000020004" pitchFamily="2" charset="-78"/>
              </a:rPr>
              <a:t>A </a:t>
            </a:r>
            <a:r>
              <a:rPr lang="fr-FR" dirty="0" err="1">
                <a:latin typeface="Ubisoft Sans" panose="02000504030000020004" pitchFamily="2" charset="-78"/>
                <a:cs typeface="Ubisoft Sans" panose="02000504030000020004" pitchFamily="2" charset="-78"/>
              </a:rPr>
              <a:t>dataset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corresponding</a:t>
            </a:r>
            <a:r>
              <a:rPr lang="fr-FR" dirty="0">
                <a:latin typeface="Ubisoft Sans" panose="02000504030000020004" pitchFamily="2" charset="-78"/>
                <a:cs typeface="Ubisoft Sans" panose="02000504030000020004" pitchFamily="2" charset="-78"/>
              </a:rPr>
              <a:t> to the </a:t>
            </a:r>
            <a:r>
              <a:rPr lang="fr-FR" dirty="0" err="1">
                <a:latin typeface="Ubisoft Sans" panose="02000504030000020004" pitchFamily="2" charset="-78"/>
                <a:cs typeface="Ubisoft Sans" panose="02000504030000020004" pitchFamily="2" charset="-78"/>
              </a:rPr>
              <a:t>downstream</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task</a:t>
            </a:r>
            <a:endParaRPr lang="fr-FR" dirty="0">
              <a:latin typeface="Ubisoft Sans" panose="02000504030000020004" pitchFamily="2" charset="-78"/>
              <a:cs typeface="Ubisoft Sans" panose="02000504030000020004" pitchFamily="2" charset="-78"/>
            </a:endParaRPr>
          </a:p>
          <a:p>
            <a:pPr marL="742950" lvl="1" indent="-285750" algn="just">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GloVe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embeddings</a:t>
            </a:r>
            <a:r>
              <a:rPr lang="fr-FR" dirty="0">
                <a:latin typeface="Ubisoft Sans" panose="02000504030000020004" pitchFamily="2" charset="-78"/>
                <a:cs typeface="Ubisoft Sans" panose="02000504030000020004" pitchFamily="2" charset="-78"/>
              </a:rPr>
              <a:t> </a:t>
            </a:r>
            <a:r>
              <a:rPr lang="fr-FR" i="1" dirty="0">
                <a:latin typeface="Ubisoft Sans" panose="02000504030000020004" pitchFamily="2" charset="-78"/>
                <a:cs typeface="Ubisoft Sans" panose="02000504030000020004" pitchFamily="2" charset="-78"/>
              </a:rPr>
              <a:t>(</a:t>
            </a:r>
            <a:r>
              <a:rPr lang="fr-FR" i="1" dirty="0" err="1">
                <a:latin typeface="Ubisoft Sans" panose="02000504030000020004" pitchFamily="2" charset="-78"/>
                <a:cs typeface="Ubisoft Sans" panose="02000504030000020004" pitchFamily="2" charset="-78"/>
              </a:rPr>
              <a:t>any</a:t>
            </a:r>
            <a:r>
              <a:rPr lang="fr-FR" i="1" dirty="0">
                <a:latin typeface="Ubisoft Sans" panose="02000504030000020004" pitchFamily="2" charset="-78"/>
                <a:cs typeface="Ubisoft Sans" panose="02000504030000020004" pitchFamily="2" charset="-78"/>
              </a:rPr>
              <a:t> </a:t>
            </a:r>
            <a:r>
              <a:rPr lang="fr-FR" i="1" dirty="0" err="1">
                <a:latin typeface="Ubisoft Sans" panose="02000504030000020004" pitchFamily="2" charset="-78"/>
                <a:cs typeface="Ubisoft Sans" panose="02000504030000020004" pitchFamily="2" charset="-78"/>
              </a:rPr>
              <a:t>word</a:t>
            </a:r>
            <a:r>
              <a:rPr lang="fr-FR" i="1" dirty="0">
                <a:latin typeface="Ubisoft Sans" panose="02000504030000020004" pitchFamily="2" charset="-78"/>
                <a:cs typeface="Ubisoft Sans" panose="02000504030000020004" pitchFamily="2" charset="-78"/>
              </a:rPr>
              <a:t> </a:t>
            </a:r>
            <a:r>
              <a:rPr lang="fr-FR" i="1" dirty="0" err="1">
                <a:latin typeface="Ubisoft Sans" panose="02000504030000020004" pitchFamily="2" charset="-78"/>
                <a:cs typeface="Ubisoft Sans" panose="02000504030000020004" pitchFamily="2" charset="-78"/>
              </a:rPr>
              <a:t>embeddings</a:t>
            </a:r>
            <a:r>
              <a:rPr lang="fr-FR" i="1" dirty="0">
                <a:latin typeface="Ubisoft Sans" panose="02000504030000020004" pitchFamily="2" charset="-78"/>
                <a:cs typeface="Ubisoft Sans" panose="02000504030000020004" pitchFamily="2" charset="-78"/>
              </a:rPr>
              <a:t> can do the trick)</a:t>
            </a:r>
            <a:endParaRPr lang="fr-FR" dirty="0">
              <a:latin typeface="Ubisoft Sans" panose="02000504030000020004" pitchFamily="2" charset="-78"/>
              <a:cs typeface="Ubisoft Sans" panose="02000504030000020004" pitchFamily="2" charset="-78"/>
            </a:endParaRPr>
          </a:p>
        </p:txBody>
      </p:sp>
      <p:sp>
        <p:nvSpPr>
          <p:cNvPr id="21" name="TextBox 20">
            <a:extLst>
              <a:ext uri="{FF2B5EF4-FFF2-40B4-BE49-F238E27FC236}">
                <a16:creationId xmlns:a16="http://schemas.microsoft.com/office/drawing/2014/main" id="{33188479-09A1-4674-834E-9687B95AA005}"/>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DISTILLATION – </a:t>
            </a:r>
            <a:r>
              <a:rPr lang="fr-FR" sz="3600" b="1" dirty="0" err="1">
                <a:solidFill>
                  <a:schemeClr val="bg1"/>
                </a:solidFill>
                <a:latin typeface="Ubisoft Sans" pitchFamily="50" charset="0"/>
                <a:cs typeface="Ubisoft Sans" panose="02000504030000020004" pitchFamily="2" charset="-78"/>
              </a:rPr>
              <a:t>TinyBERT</a:t>
            </a:r>
            <a:r>
              <a:rPr lang="fr-FR" sz="3600" b="1" dirty="0">
                <a:solidFill>
                  <a:schemeClr val="bg1"/>
                </a:solidFill>
                <a:latin typeface="Ubisoft Sans" pitchFamily="50" charset="0"/>
                <a:cs typeface="Ubisoft Sans" panose="02000504030000020004" pitchFamily="2" charset="-78"/>
              </a:rPr>
              <a:t> </a:t>
            </a:r>
            <a:r>
              <a:rPr lang="fr-FR" sz="3600" b="1" dirty="0" err="1">
                <a:solidFill>
                  <a:schemeClr val="bg1"/>
                </a:solidFill>
                <a:latin typeface="Ubisoft Sans" pitchFamily="50" charset="0"/>
                <a:cs typeface="Ubisoft Sans" panose="02000504030000020004" pitchFamily="2" charset="-78"/>
              </a:rPr>
              <a:t>edition</a:t>
            </a:r>
            <a:endParaRPr lang="fr-FR" sz="3600" b="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627594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6A275E1-0269-4FA4-849E-3976694E7CB0}"/>
              </a:ext>
            </a:extLst>
          </p:cNvPr>
          <p:cNvSpPr/>
          <p:nvPr/>
        </p:nvSpPr>
        <p:spPr>
          <a:xfrm>
            <a:off x="2335405" y="1662734"/>
            <a:ext cx="751327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Data augmentation</a:t>
            </a:r>
            <a:endParaRPr lang="fr-FR" sz="3600" b="1" dirty="0">
              <a:latin typeface="Ubisoft Sans" panose="02000504030000020004" pitchFamily="2" charset="-78"/>
              <a:cs typeface="Ubisoft Sans" panose="02000504030000020004" pitchFamily="2" charset="-78"/>
            </a:endParaRPr>
          </a:p>
        </p:txBody>
      </p:sp>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415498"/>
          </a:xfrm>
          <a:prstGeom prst="rect">
            <a:avLst/>
          </a:prstGeom>
          <a:noFill/>
        </p:spPr>
        <p:txBody>
          <a:bodyPr wrap="square">
            <a:spAutoFit/>
          </a:bodyPr>
          <a:lstStyle/>
          <a:p>
            <a:pPr algn="ctr"/>
            <a:r>
              <a:rPr lang="fr-FR" sz="1050" dirty="0">
                <a:effectLst/>
                <a:hlinkClick r:id="rId6"/>
              </a:rPr>
              <a:t>https://medium.com/dair-ai/tinybert-size-does-matter-but-how-you-train-it-can-be-more-important-a5834831fa7d</a:t>
            </a:r>
            <a:endParaRPr lang="fr-FR" sz="1050" dirty="0">
              <a:effectLst/>
            </a:endParaRPr>
          </a:p>
        </p:txBody>
      </p:sp>
      <p:sp>
        <p:nvSpPr>
          <p:cNvPr id="20" name="Rectangle 19">
            <a:extLst>
              <a:ext uri="{FF2B5EF4-FFF2-40B4-BE49-F238E27FC236}">
                <a16:creationId xmlns:a16="http://schemas.microsoft.com/office/drawing/2014/main" id="{F8E821DA-A2EA-4777-A198-8018B908B9A0}"/>
              </a:ext>
            </a:extLst>
          </p:cNvPr>
          <p:cNvSpPr/>
          <p:nvPr/>
        </p:nvSpPr>
        <p:spPr>
          <a:xfrm>
            <a:off x="2989223" y="2654991"/>
            <a:ext cx="6221473" cy="2585323"/>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Those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GloVe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embeddings</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used</a:t>
            </a:r>
            <a:r>
              <a:rPr lang="fr-FR" dirty="0">
                <a:latin typeface="Ubisoft Sans" panose="02000504030000020004" pitchFamily="2" charset="-78"/>
                <a:cs typeface="Ubisoft Sans" panose="02000504030000020004" pitchFamily="2" charset="-78"/>
              </a:rPr>
              <a:t> to replace </a:t>
            </a:r>
            <a:r>
              <a:rPr lang="fr-FR" dirty="0" err="1">
                <a:latin typeface="Ubisoft Sans" panose="02000504030000020004" pitchFamily="2" charset="-78"/>
                <a:cs typeface="Ubisoft Sans" panose="02000504030000020004" pitchFamily="2" charset="-78"/>
              </a:rPr>
              <a:t>subsets</a:t>
            </a:r>
            <a:r>
              <a:rPr lang="fr-FR" dirty="0">
                <a:latin typeface="Ubisoft Sans" panose="02000504030000020004" pitchFamily="2" charset="-78"/>
                <a:cs typeface="Ubisoft Sans" panose="02000504030000020004" pitchFamily="2" charset="-78"/>
              </a:rPr>
              <a:t> of </a:t>
            </a:r>
            <a:r>
              <a:rPr lang="fr-FR" dirty="0" err="1">
                <a:latin typeface="Ubisoft Sans" panose="02000504030000020004" pitchFamily="2" charset="-78"/>
                <a:cs typeface="Ubisoft Sans" panose="02000504030000020004" pitchFamily="2" charset="-78"/>
              </a:rPr>
              <a:t>words</a:t>
            </a:r>
            <a:r>
              <a:rPr lang="fr-FR" dirty="0">
                <a:latin typeface="Ubisoft Sans" panose="02000504030000020004" pitchFamily="2" charset="-78"/>
                <a:cs typeface="Ubisoft Sans" panose="02000504030000020004" pitchFamily="2" charset="-78"/>
              </a:rPr>
              <a:t> / sentence </a:t>
            </a:r>
            <a:r>
              <a:rPr lang="fr-FR" dirty="0" err="1">
                <a:latin typeface="Ubisoft Sans" panose="02000504030000020004" pitchFamily="2" charset="-78"/>
                <a:cs typeface="Ubisoft Sans" panose="02000504030000020004" pitchFamily="2" charset="-78"/>
              </a:rPr>
              <a:t>pieces</a:t>
            </a:r>
            <a:r>
              <a:rPr lang="fr-FR" dirty="0">
                <a:latin typeface="Ubisoft Sans" panose="02000504030000020004" pitchFamily="2" charset="-78"/>
                <a:cs typeface="Ubisoft Sans" panose="02000504030000020004" pitchFamily="2" charset="-78"/>
              </a:rPr>
              <a:t> in the </a:t>
            </a:r>
            <a:r>
              <a:rPr lang="fr-FR" dirty="0" err="1">
                <a:latin typeface="Ubisoft Sans" panose="02000504030000020004" pitchFamily="2" charset="-78"/>
                <a:cs typeface="Ubisoft Sans" panose="02000504030000020004" pitchFamily="2" charset="-78"/>
              </a:rPr>
              <a:t>task-specific</a:t>
            </a:r>
            <a:r>
              <a:rPr lang="fr-FR" dirty="0">
                <a:latin typeface="Ubisoft Sans" panose="02000504030000020004" pitchFamily="2" charset="-78"/>
                <a:cs typeface="Ubisoft Sans" panose="02000504030000020004" pitchFamily="2" charset="-78"/>
              </a:rPr>
              <a:t> training set </a:t>
            </a:r>
            <a:r>
              <a:rPr lang="fr-FR" dirty="0" err="1">
                <a:latin typeface="Ubisoft Sans" panose="02000504030000020004" pitchFamily="2" charset="-78"/>
                <a:cs typeface="Ubisoft Sans" panose="02000504030000020004" pitchFamily="2" charset="-78"/>
              </a:rPr>
              <a:t>with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highly</a:t>
            </a:r>
            <a:r>
              <a:rPr lang="fr-FR" dirty="0">
                <a:latin typeface="Ubisoft Sans" panose="02000504030000020004" pitchFamily="2" charset="-78"/>
                <a:cs typeface="Ubisoft Sans" panose="02000504030000020004" pitchFamily="2" charset="-78"/>
              </a:rPr>
              <a:t> probable alternatives, </a:t>
            </a:r>
            <a:r>
              <a:rPr lang="fr-FR" dirty="0" err="1">
                <a:latin typeface="Ubisoft Sans" panose="02000504030000020004" pitchFamily="2" charset="-78"/>
                <a:cs typeface="Ubisoft Sans" panose="02000504030000020004" pitchFamily="2" charset="-78"/>
              </a:rPr>
              <a:t>such</a:t>
            </a:r>
            <a:r>
              <a:rPr lang="fr-FR" dirty="0">
                <a:latin typeface="Ubisoft Sans" panose="02000504030000020004" pitchFamily="2" charset="-78"/>
                <a:cs typeface="Ubisoft Sans" panose="02000504030000020004" pitchFamily="2" charset="-78"/>
              </a:rPr>
              <a:t> as:</a:t>
            </a:r>
          </a:p>
          <a:p>
            <a:pPr algn="just"/>
            <a:endParaRPr lang="fr-FR" dirty="0">
              <a:latin typeface="Ubisoft Sans" panose="02000504030000020004" pitchFamily="2" charset="-78"/>
              <a:cs typeface="Ubisoft Sans" panose="02000504030000020004" pitchFamily="2" charset="-78"/>
            </a:endParaRPr>
          </a:p>
          <a:p>
            <a:pPr algn="ctr"/>
            <a:r>
              <a:rPr lang="fr-FR" dirty="0">
                <a:latin typeface="Ubisoft Sans" panose="02000504030000020004" pitchFamily="2" charset="-78"/>
                <a:cs typeface="Ubisoft Sans" panose="02000504030000020004" pitchFamily="2" charset="-78"/>
              </a:rPr>
              <a:t>« Is this a car </a:t>
            </a:r>
            <a:r>
              <a:rPr lang="fr-FR" dirty="0" err="1">
                <a:latin typeface="Ubisoft Sans" panose="02000504030000020004" pitchFamily="2" charset="-78"/>
                <a:cs typeface="Ubisoft Sans" panose="02000504030000020004" pitchFamily="2" charset="-78"/>
              </a:rPr>
              <a:t>I’m</a:t>
            </a:r>
            <a:r>
              <a:rPr lang="fr-FR" dirty="0">
                <a:latin typeface="Ubisoft Sans" panose="02000504030000020004" pitchFamily="2" charset="-78"/>
                <a:cs typeface="Ubisoft Sans" panose="02000504030000020004" pitchFamily="2" charset="-78"/>
              </a:rPr>
              <a:t> seeing on the road? »</a:t>
            </a:r>
          </a:p>
          <a:p>
            <a:pPr algn="ctr"/>
            <a:r>
              <a:rPr lang="fr-FR" dirty="0">
                <a:latin typeface="Ubisoft Sans" panose="02000504030000020004" pitchFamily="2" charset="-78"/>
                <a:cs typeface="Ubisoft Sans" panose="02000504030000020004" pitchFamily="2" charset="-78"/>
              </a:rPr>
              <a:t>« Is this a </a:t>
            </a:r>
            <a:r>
              <a:rPr lang="fr-FR" i="1" dirty="0" err="1">
                <a:latin typeface="Ubisoft Sans" panose="02000504030000020004" pitchFamily="2" charset="-78"/>
                <a:cs typeface="Ubisoft Sans" panose="02000504030000020004" pitchFamily="2" charset="-78"/>
              </a:rPr>
              <a:t>tiny</a:t>
            </a:r>
            <a:r>
              <a:rPr lang="fr-FR" i="1" dirty="0">
                <a:latin typeface="Ubisoft Sans" panose="02000504030000020004" pitchFamily="2" charset="-78"/>
                <a:cs typeface="Ubisoft Sans" panose="02000504030000020004" pitchFamily="2" charset="-78"/>
              </a:rPr>
              <a:t> </a:t>
            </a:r>
            <a:r>
              <a:rPr lang="fr-FR" i="1" dirty="0" err="1">
                <a:latin typeface="Ubisoft Sans" panose="02000504030000020004" pitchFamily="2" charset="-78"/>
                <a:cs typeface="Ubisoft Sans" panose="02000504030000020004" pitchFamily="2" charset="-78"/>
              </a:rPr>
              <a:t>vehicle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I’m</a:t>
            </a:r>
            <a:r>
              <a:rPr lang="fr-FR" dirty="0">
                <a:latin typeface="Ubisoft Sans" panose="02000504030000020004" pitchFamily="2" charset="-78"/>
                <a:cs typeface="Ubisoft Sans" panose="02000504030000020004" pitchFamily="2" charset="-78"/>
              </a:rPr>
              <a:t> seeing on the </a:t>
            </a:r>
            <a:r>
              <a:rPr lang="fr-FR" i="1" dirty="0">
                <a:latin typeface="Ubisoft Sans" panose="02000504030000020004" pitchFamily="2" charset="-78"/>
                <a:cs typeface="Ubisoft Sans" panose="02000504030000020004" pitchFamily="2" charset="-78"/>
              </a:rPr>
              <a:t>highway?</a:t>
            </a:r>
            <a:r>
              <a:rPr lang="fr-FR" dirty="0">
                <a:latin typeface="Ubisoft Sans" panose="02000504030000020004" pitchFamily="2" charset="-78"/>
                <a:cs typeface="Ubisoft Sans" panose="02000504030000020004" pitchFamily="2" charset="-78"/>
              </a:rPr>
              <a:t> »</a:t>
            </a:r>
          </a:p>
          <a:p>
            <a:pPr algn="ctr"/>
            <a:endParaRPr lang="fr-FR" dirty="0">
              <a:latin typeface="Ubisoft Sans" panose="02000504030000020004" pitchFamily="2" charset="-78"/>
              <a:cs typeface="Ubisoft Sans" panose="02000504030000020004" pitchFamily="2" charset="-78"/>
            </a:endParaRPr>
          </a:p>
          <a:p>
            <a:pPr algn="just"/>
            <a:r>
              <a:rPr lang="fr-FR" dirty="0" err="1">
                <a:latin typeface="Ubisoft Sans" panose="02000504030000020004" pitchFamily="2" charset="-78"/>
                <a:cs typeface="Ubisoft Sans" panose="02000504030000020004" pitchFamily="2" charset="-78"/>
              </a:rPr>
              <a:t>Doing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so</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helps</a:t>
            </a:r>
            <a:r>
              <a:rPr lang="fr-FR" dirty="0">
                <a:latin typeface="Ubisoft Sans" panose="02000504030000020004" pitchFamily="2" charset="-78"/>
                <a:cs typeface="Ubisoft Sans" panose="02000504030000020004" pitchFamily="2" charset="-78"/>
              </a:rPr>
              <a:t> the model </a:t>
            </a:r>
            <a:r>
              <a:rPr lang="fr-FR" dirty="0" err="1">
                <a:latin typeface="Ubisoft Sans" panose="02000504030000020004" pitchFamily="2" charset="-78"/>
                <a:cs typeface="Ubisoft Sans" panose="02000504030000020004" pitchFamily="2" charset="-78"/>
              </a:rPr>
              <a:t>understanding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what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actual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decision</a:t>
            </a:r>
            <a:r>
              <a:rPr lang="fr-FR" dirty="0">
                <a:latin typeface="Ubisoft Sans" panose="02000504030000020004" pitchFamily="2" charset="-78"/>
                <a:cs typeface="Ubisoft Sans" panose="02000504030000020004" pitchFamily="2" charset="-78"/>
              </a:rPr>
              <a:t> process of the </a:t>
            </a:r>
            <a:r>
              <a:rPr lang="fr-FR" dirty="0" err="1">
                <a:latin typeface="Ubisoft Sans" panose="02000504030000020004" pitchFamily="2" charset="-78"/>
                <a:cs typeface="Ubisoft Sans" panose="02000504030000020004" pitchFamily="2" charset="-78"/>
              </a:rPr>
              <a:t>teacher</a:t>
            </a:r>
            <a:r>
              <a:rPr lang="fr-FR" dirty="0">
                <a:latin typeface="Ubisoft Sans" panose="02000504030000020004" pitchFamily="2" charset="-78"/>
                <a:cs typeface="Ubisoft Sans" panose="02000504030000020004" pitchFamily="2" charset="-78"/>
              </a:rPr>
              <a:t> network.</a:t>
            </a: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DISTILLATION – </a:t>
            </a:r>
            <a:r>
              <a:rPr lang="fr-FR" sz="3600" b="1" dirty="0" err="1">
                <a:solidFill>
                  <a:schemeClr val="bg1"/>
                </a:solidFill>
                <a:latin typeface="Ubisoft Sans" pitchFamily="50" charset="0"/>
                <a:cs typeface="Ubisoft Sans" panose="02000504030000020004" pitchFamily="2" charset="-78"/>
              </a:rPr>
              <a:t>TinyBERT</a:t>
            </a:r>
            <a:r>
              <a:rPr lang="fr-FR" sz="3600" b="1" dirty="0">
                <a:solidFill>
                  <a:schemeClr val="bg1"/>
                </a:solidFill>
                <a:latin typeface="Ubisoft Sans" pitchFamily="50" charset="0"/>
                <a:cs typeface="Ubisoft Sans" panose="02000504030000020004" pitchFamily="2" charset="-78"/>
              </a:rPr>
              <a:t> </a:t>
            </a:r>
            <a:r>
              <a:rPr lang="fr-FR" sz="3600" b="1" dirty="0" err="1">
                <a:solidFill>
                  <a:schemeClr val="bg1"/>
                </a:solidFill>
                <a:latin typeface="Ubisoft Sans" pitchFamily="50" charset="0"/>
                <a:cs typeface="Ubisoft Sans" panose="02000504030000020004" pitchFamily="2" charset="-78"/>
              </a:rPr>
              <a:t>edition</a:t>
            </a:r>
            <a:endParaRPr lang="fr-FR" sz="3600" b="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855609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13011-CA65-7D6A-0B09-A0D9298B6D7D}"/>
            </a:ext>
          </a:extLst>
        </p:cNvPr>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59FA730A-46EF-EB1B-1594-EAAC7305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E6D797-59E9-9B5E-F65D-E0C6716A8851}"/>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89D4175-4E74-0094-D3B4-B33278D3B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2BECA8C-9771-AE83-C14C-73A5EF607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84870509-C3EB-2F7E-3B69-AF5DFF9A2F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2BE5BA5-948C-AD94-A725-673F0E7D3820}"/>
              </a:ext>
            </a:extLst>
          </p:cNvPr>
          <p:cNvSpPr txBox="1"/>
          <p:nvPr/>
        </p:nvSpPr>
        <p:spPr>
          <a:xfrm>
            <a:off x="2001078" y="5900443"/>
            <a:ext cx="8189844" cy="415498"/>
          </a:xfrm>
          <a:prstGeom prst="rect">
            <a:avLst/>
          </a:prstGeom>
          <a:noFill/>
        </p:spPr>
        <p:txBody>
          <a:bodyPr wrap="square">
            <a:spAutoFit/>
          </a:bodyPr>
          <a:lstStyle/>
          <a:p>
            <a:pPr algn="ctr"/>
            <a:r>
              <a:rPr lang="en-US" sz="1050" dirty="0">
                <a:hlinkClick r:id="rId6"/>
              </a:rPr>
              <a:t>A. </a:t>
            </a:r>
            <a:r>
              <a:rPr lang="en-US" sz="1050" dirty="0" err="1">
                <a:hlinkClick r:id="rId6"/>
              </a:rPr>
              <a:t>Moslemi</a:t>
            </a:r>
            <a:r>
              <a:rPr lang="en-US" sz="1050" dirty="0">
                <a:hlinkClick r:id="rId6"/>
              </a:rPr>
              <a:t>, A. </a:t>
            </a:r>
            <a:r>
              <a:rPr lang="en-US" sz="1050" dirty="0" err="1">
                <a:hlinkClick r:id="rId6"/>
              </a:rPr>
              <a:t>Briskina</a:t>
            </a:r>
            <a:r>
              <a:rPr lang="en-US" sz="1050" dirty="0">
                <a:hlinkClick r:id="rId6"/>
              </a:rPr>
              <a:t>, Z. Dang, J. Li, A survey on knowledge distillation: Recent advancements, Machine Learning with Applications, Volume 18, 2024, 100605, ISSN 2666-8270, https://doi.org/10.1016/j.mlwa.2024.100605.</a:t>
            </a:r>
            <a:endParaRPr lang="fr-FR" sz="1050" dirty="0">
              <a:effectLst/>
            </a:endParaRPr>
          </a:p>
        </p:txBody>
      </p:sp>
      <p:sp>
        <p:nvSpPr>
          <p:cNvPr id="16" name="TextBox 15">
            <a:extLst>
              <a:ext uri="{FF2B5EF4-FFF2-40B4-BE49-F238E27FC236}">
                <a16:creationId xmlns:a16="http://schemas.microsoft.com/office/drawing/2014/main" id="{AA6A8231-34DA-2D5E-A488-C6C31C433365}"/>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DISTILLATION TECHNIQUES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3" name="Picture 2">
            <a:extLst>
              <a:ext uri="{FF2B5EF4-FFF2-40B4-BE49-F238E27FC236}">
                <a16:creationId xmlns:a16="http://schemas.microsoft.com/office/drawing/2014/main" id="{52D6CD9F-E3AC-2146-17CF-3845C4D6DA17}"/>
              </a:ext>
            </a:extLst>
          </p:cNvPr>
          <p:cNvPicPr>
            <a:picLocks noChangeAspect="1"/>
          </p:cNvPicPr>
          <p:nvPr/>
        </p:nvPicPr>
        <p:blipFill>
          <a:blip r:embed="rId7"/>
          <a:stretch>
            <a:fillRect/>
          </a:stretch>
        </p:blipFill>
        <p:spPr>
          <a:xfrm>
            <a:off x="2348752" y="1420767"/>
            <a:ext cx="7489682" cy="4333154"/>
          </a:xfrm>
          <a:prstGeom prst="rect">
            <a:avLst/>
          </a:prstGeom>
        </p:spPr>
      </p:pic>
    </p:spTree>
    <p:extLst>
      <p:ext uri="{BB962C8B-B14F-4D97-AF65-F5344CB8AC3E}">
        <p14:creationId xmlns:p14="http://schemas.microsoft.com/office/powerpoint/2010/main" val="666265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25" y="-5414"/>
            <a:ext cx="12206437" cy="6877926"/>
            <a:chOff x="-9625" y="-5414"/>
            <a:chExt cx="12206437" cy="6877926"/>
          </a:xfrm>
        </p:grpSpPr>
        <p:pic>
          <p:nvPicPr>
            <p:cNvPr id="22" name="Picture 2" descr="https://i.redd.it/1144jktzp0t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368DA7C-F6D5-4D04-BF4C-810CCD4E83E6}"/>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p:cNvSpPr txBox="1">
            <a:spLocks noGrp="1"/>
          </p:cNvSpPr>
          <p:nvPr>
            <p:ph type="title"/>
          </p:nvPr>
        </p:nvSpPr>
        <p:spPr>
          <a:xfrm>
            <a:off x="279167" y="1190879"/>
            <a:ext cx="11633667" cy="4476244"/>
          </a:xfrm>
          <a:prstGeom prst="rect">
            <a:avLst/>
          </a:prstGeom>
        </p:spPr>
        <p:txBody>
          <a:bodyPr/>
          <a:lstStyle/>
          <a:p>
            <a:pPr algn="ctr"/>
            <a:r>
              <a:rPr lang="fr-FR" sz="1600" b="1" dirty="0">
                <a:solidFill>
                  <a:schemeClr val="bg1"/>
                </a:solidFill>
                <a:latin typeface="Ubisoft Sans" pitchFamily="50" charset="0"/>
              </a:rPr>
              <a:t>MODEL SIZE REDUCTION</a:t>
            </a:r>
            <a:br>
              <a:rPr lang="fr-FR" sz="2667" b="1" dirty="0">
                <a:solidFill>
                  <a:schemeClr val="bg1"/>
                </a:solidFill>
                <a:latin typeface="Ubisoft Sans" pitchFamily="50" charset="0"/>
              </a:rPr>
            </a:br>
            <a:r>
              <a:rPr lang="fr-FR" sz="3600" b="1" dirty="0">
                <a:solidFill>
                  <a:schemeClr val="bg1"/>
                </a:solidFill>
                <a:latin typeface="Ubisoft Sans" pitchFamily="50" charset="0"/>
              </a:rPr>
              <a:t>QUANTIZATION</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57C62BD1-273D-4147-9DD0-E5B8447DC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BB67C8C-4E75-479F-90C0-7CABE951C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pic>
        <p:nvPicPr>
          <p:cNvPr id="11" name="Picture 10">
            <a:extLst>
              <a:ext uri="{FF2B5EF4-FFF2-40B4-BE49-F238E27FC236}">
                <a16:creationId xmlns:a16="http://schemas.microsoft.com/office/drawing/2014/main" id="{5F779F99-8423-471D-BD87-BE712FF821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692" y="6110963"/>
            <a:ext cx="1385316" cy="539496"/>
          </a:xfrm>
          <a:prstGeom prst="rect">
            <a:avLst/>
          </a:prstGeom>
        </p:spPr>
      </p:pic>
    </p:spTree>
    <p:extLst>
      <p:ext uri="{BB962C8B-B14F-4D97-AF65-F5344CB8AC3E}">
        <p14:creationId xmlns:p14="http://schemas.microsoft.com/office/powerpoint/2010/main" val="95032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https://huggingface.co/blog/merve/quantization</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QUANTIZATION </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2" name="Rectangle 1">
            <a:extLst>
              <a:ext uri="{FF2B5EF4-FFF2-40B4-BE49-F238E27FC236}">
                <a16:creationId xmlns:a16="http://schemas.microsoft.com/office/drawing/2014/main" id="{9C232B8A-02C7-E623-46C3-78C26745205E}"/>
              </a:ext>
            </a:extLst>
          </p:cNvPr>
          <p:cNvSpPr/>
          <p:nvPr/>
        </p:nvSpPr>
        <p:spPr>
          <a:xfrm>
            <a:off x="1906627" y="2462809"/>
            <a:ext cx="8386666" cy="2308324"/>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The </a:t>
            </a:r>
            <a:r>
              <a:rPr lang="fr-FR" dirty="0" err="1">
                <a:latin typeface="Ubisoft Sans" panose="02000504030000020004" pitchFamily="2" charset="-78"/>
                <a:cs typeface="Ubisoft Sans" panose="02000504030000020004" pitchFamily="2" charset="-78"/>
              </a:rPr>
              <a:t>term</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quantization</a:t>
            </a:r>
            <a:r>
              <a:rPr lang="fr-FR" i="1"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regroup</a:t>
            </a:r>
            <a:r>
              <a:rPr lang="fr-FR" dirty="0">
                <a:latin typeface="Ubisoft Sans" panose="02000504030000020004" pitchFamily="2" charset="-78"/>
                <a:cs typeface="Ubisoft Sans" panose="02000504030000020004" pitchFamily="2" charset="-78"/>
              </a:rPr>
              <a:t> a set of techniques </a:t>
            </a:r>
            <a:r>
              <a:rPr lang="fr-FR" dirty="0" err="1">
                <a:latin typeface="Ubisoft Sans" panose="02000504030000020004" pitchFamily="2" charset="-78"/>
                <a:cs typeface="Ubisoft Sans" panose="02000504030000020004" pitchFamily="2" charset="-78"/>
              </a:rPr>
              <a:t>dedicated</a:t>
            </a:r>
            <a:r>
              <a:rPr lang="fr-FR" dirty="0">
                <a:latin typeface="Ubisoft Sans" panose="02000504030000020004" pitchFamily="2" charset="-78"/>
                <a:cs typeface="Ubisoft Sans" panose="02000504030000020004" pitchFamily="2" charset="-78"/>
              </a:rPr>
              <a:t> to </a:t>
            </a:r>
            <a:r>
              <a:rPr lang="fr-FR" b="1" dirty="0" err="1">
                <a:latin typeface="Ubisoft Sans" panose="02000504030000020004" pitchFamily="2" charset="-78"/>
                <a:cs typeface="Ubisoft Sans" panose="02000504030000020004" pitchFamily="2" charset="-78"/>
              </a:rPr>
              <a:t>reducing</a:t>
            </a:r>
            <a:r>
              <a:rPr lang="fr-FR" b="1" dirty="0">
                <a:latin typeface="Ubisoft Sans" panose="02000504030000020004" pitchFamily="2" charset="-78"/>
                <a:cs typeface="Ubisoft Sans" panose="02000504030000020004" pitchFamily="2" charset="-78"/>
              </a:rPr>
              <a:t> the</a:t>
            </a:r>
            <a:r>
              <a:rPr lang="fr-FR"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precision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used</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represent</a:t>
            </a:r>
            <a:r>
              <a:rPr lang="fr-FR" dirty="0">
                <a:latin typeface="Ubisoft Sans" panose="02000504030000020004" pitchFamily="2" charset="-78"/>
                <a:cs typeface="Ubisoft Sans" panose="02000504030000020004" pitchFamily="2" charset="-78"/>
              </a:rPr>
              <a:t> model </a:t>
            </a:r>
            <a:r>
              <a:rPr lang="fr-FR" dirty="0" err="1">
                <a:latin typeface="Ubisoft Sans" panose="02000504030000020004" pitchFamily="2" charset="-78"/>
                <a:cs typeface="Ubisoft Sans" panose="02000504030000020004" pitchFamily="2" charset="-78"/>
              </a:rPr>
              <a:t>weights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while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maintaining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similar</a:t>
            </a:r>
            <a:r>
              <a:rPr lang="fr-FR" dirty="0">
                <a:latin typeface="Ubisoft Sans" panose="02000504030000020004" pitchFamily="2" charset="-78"/>
                <a:cs typeface="Ubisoft Sans" panose="02000504030000020004" pitchFamily="2" charset="-78"/>
              </a:rPr>
              <a:t> performances.</a:t>
            </a:r>
          </a:p>
          <a:p>
            <a:pPr algn="just"/>
            <a:endParaRPr lang="fr-FR" i="1" dirty="0">
              <a:latin typeface="Ubisoft Sans" panose="02000504030000020004" pitchFamily="2" charset="-78"/>
              <a:cs typeface="Ubisoft Sans" panose="02000504030000020004" pitchFamily="2" charset="-78"/>
            </a:endParaRPr>
          </a:p>
          <a:p>
            <a:pPr algn="just"/>
            <a:endParaRPr lang="fr-FR" i="1" dirty="0">
              <a:latin typeface="Ubisoft Sans" panose="02000504030000020004" pitchFamily="2" charset="-78"/>
              <a:cs typeface="Ubisoft Sans" panose="02000504030000020004" pitchFamily="2" charset="-78"/>
            </a:endParaRPr>
          </a:p>
          <a:p>
            <a:pPr algn="just"/>
            <a:r>
              <a:rPr lang="fr-FR" b="1" dirty="0" err="1">
                <a:latin typeface="Ubisoft Sans" panose="02000504030000020004" pitchFamily="2" charset="-78"/>
                <a:cs typeface="Ubisoft Sans" panose="02000504030000020004" pitchFamily="2" charset="-78"/>
              </a:rPr>
              <a:t>Precision</a:t>
            </a:r>
            <a:r>
              <a:rPr lang="fr-FR" b="1" dirty="0">
                <a:latin typeface="Ubisoft Sans" panose="02000504030000020004" pitchFamily="2" charset="-78"/>
                <a:cs typeface="Ubisoft Sans" panose="02000504030000020004" pitchFamily="2" charset="-78"/>
              </a:rPr>
              <a:t> </a:t>
            </a:r>
            <a:r>
              <a:rPr lang="fr-FR" dirty="0">
                <a:latin typeface="Ubisoft Sans" panose="02000504030000020004" pitchFamily="2" charset="-78"/>
                <a:cs typeface="Ubisoft Sans" panose="02000504030000020004" pitchFamily="2" charset="-78"/>
              </a:rPr>
              <a:t>can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defined</a:t>
            </a:r>
            <a:r>
              <a:rPr lang="fr-FR" dirty="0">
                <a:latin typeface="Ubisoft Sans" panose="02000504030000020004" pitchFamily="2" charset="-78"/>
                <a:cs typeface="Ubisoft Sans" panose="02000504030000020004" pitchFamily="2" charset="-78"/>
              </a:rPr>
              <a:t> as the </a:t>
            </a:r>
            <a:r>
              <a:rPr lang="fr-FR" dirty="0" err="1">
                <a:latin typeface="Ubisoft Sans" panose="02000504030000020004" pitchFamily="2" charset="-78"/>
                <a:cs typeface="Ubisoft Sans" panose="02000504030000020004" pitchFamily="2" charset="-78"/>
              </a:rPr>
              <a:t>number</a:t>
            </a:r>
            <a:r>
              <a:rPr lang="fr-FR" dirty="0">
                <a:latin typeface="Ubisoft Sans" panose="02000504030000020004" pitchFamily="2" charset="-78"/>
                <a:cs typeface="Ubisoft Sans" panose="02000504030000020004" pitchFamily="2" charset="-78"/>
              </a:rPr>
              <a:t> of </a:t>
            </a:r>
            <a:r>
              <a:rPr lang="fr-FR" dirty="0" err="1">
                <a:latin typeface="Ubisoft Sans" panose="02000504030000020004" pitchFamily="2" charset="-78"/>
                <a:cs typeface="Ubisoft Sans" panose="02000504030000020004" pitchFamily="2" charset="-78"/>
              </a:rPr>
              <a:t>significant</a:t>
            </a:r>
            <a:r>
              <a:rPr lang="fr-FR" dirty="0">
                <a:latin typeface="Ubisoft Sans" panose="02000504030000020004" pitchFamily="2" charset="-78"/>
                <a:cs typeface="Ubisoft Sans" panose="02000504030000020004" pitchFamily="2" charset="-78"/>
              </a:rPr>
              <a:t> digits or bits </a:t>
            </a:r>
            <a:r>
              <a:rPr lang="fr-FR" dirty="0" err="1">
                <a:latin typeface="Ubisoft Sans" panose="02000504030000020004" pitchFamily="2" charset="-78"/>
                <a:cs typeface="Ubisoft Sans" panose="02000504030000020004" pitchFamily="2" charset="-78"/>
              </a:rPr>
              <a:t>used</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represent</a:t>
            </a:r>
            <a:r>
              <a:rPr lang="fr-FR" dirty="0">
                <a:latin typeface="Ubisoft Sans" panose="02000504030000020004" pitchFamily="2" charset="-78"/>
                <a:cs typeface="Ubisoft Sans" panose="02000504030000020004" pitchFamily="2" charset="-78"/>
              </a:rPr>
              <a:t> a </a:t>
            </a:r>
            <a:r>
              <a:rPr lang="fr-FR" dirty="0" err="1">
                <a:latin typeface="Ubisoft Sans" panose="02000504030000020004" pitchFamily="2" charset="-78"/>
                <a:cs typeface="Ubisoft Sans" panose="02000504030000020004" pitchFamily="2" charset="-78"/>
              </a:rPr>
              <a:t>number</a:t>
            </a:r>
            <a:r>
              <a:rPr lang="fr-FR" dirty="0">
                <a:latin typeface="Ubisoft Sans" panose="02000504030000020004" pitchFamily="2" charset="-78"/>
                <a:cs typeface="Ubisoft Sans" panose="02000504030000020004" pitchFamily="2" charset="-78"/>
              </a:rPr>
              <a:t>. The more bits </a:t>
            </a:r>
            <a:r>
              <a:rPr lang="fr-FR" dirty="0" err="1">
                <a:latin typeface="Ubisoft Sans" panose="02000504030000020004" pitchFamily="2" charset="-78"/>
                <a:cs typeface="Ubisoft Sans" panose="02000504030000020004" pitchFamily="2" charset="-78"/>
              </a:rPr>
              <a:t>used</a:t>
            </a:r>
            <a:r>
              <a:rPr lang="fr-FR" dirty="0">
                <a:latin typeface="Ubisoft Sans" panose="02000504030000020004" pitchFamily="2" charset="-78"/>
                <a:cs typeface="Ubisoft Sans" panose="02000504030000020004" pitchFamily="2" charset="-78"/>
              </a:rPr>
              <a:t>, the more </a:t>
            </a:r>
            <a:r>
              <a:rPr lang="fr-FR" i="1" dirty="0" err="1">
                <a:latin typeface="Ubisoft Sans" panose="02000504030000020004" pitchFamily="2" charset="-78"/>
                <a:cs typeface="Ubisoft Sans" panose="02000504030000020004" pitchFamily="2" charset="-78"/>
              </a:rPr>
              <a:t>precise</a:t>
            </a:r>
            <a:r>
              <a:rPr lang="fr-FR" i="1" dirty="0">
                <a:latin typeface="Ubisoft Sans" panose="02000504030000020004" pitchFamily="2" charset="-78"/>
                <a:cs typeface="Ubisoft Sans" panose="02000504030000020004" pitchFamily="2" charset="-78"/>
              </a:rPr>
              <a:t> </a:t>
            </a:r>
            <a:r>
              <a:rPr lang="fr-FR" dirty="0">
                <a:latin typeface="Ubisoft Sans" panose="02000504030000020004" pitchFamily="2" charset="-78"/>
                <a:cs typeface="Ubisoft Sans" panose="02000504030000020004" pitchFamily="2" charset="-78"/>
              </a:rPr>
              <a:t>the </a:t>
            </a:r>
            <a:r>
              <a:rPr lang="fr-FR" dirty="0" err="1">
                <a:latin typeface="Ubisoft Sans" panose="02000504030000020004" pitchFamily="2" charset="-78"/>
                <a:cs typeface="Ubisoft Sans" panose="02000504030000020004" pitchFamily="2" charset="-78"/>
              </a:rPr>
              <a:t>representation</a:t>
            </a:r>
            <a:r>
              <a:rPr lang="fr-FR" dirty="0">
                <a:latin typeface="Ubisoft Sans" panose="02000504030000020004" pitchFamily="2" charset="-78"/>
                <a:cs typeface="Ubisoft Sans" panose="02000504030000020004" pitchFamily="2" charset="-78"/>
              </a:rPr>
              <a:t> of the </a:t>
            </a:r>
            <a:r>
              <a:rPr lang="fr-FR" dirty="0" err="1">
                <a:latin typeface="Ubisoft Sans" panose="02000504030000020004" pitchFamily="2" charset="-78"/>
                <a:cs typeface="Ubisoft Sans" panose="02000504030000020004" pitchFamily="2" charset="-78"/>
              </a:rPr>
              <a:t>number</a:t>
            </a:r>
            <a:r>
              <a:rPr lang="fr-FR" dirty="0">
                <a:latin typeface="Ubisoft Sans" panose="02000504030000020004" pitchFamily="2" charset="-78"/>
                <a:cs typeface="Ubisoft Sans" panose="02000504030000020004" pitchFamily="2" charset="-78"/>
              </a:rPr>
              <a:t>. But… A </a:t>
            </a:r>
            <a:r>
              <a:rPr lang="fr-FR" dirty="0" err="1">
                <a:latin typeface="Ubisoft Sans" panose="02000504030000020004" pitchFamily="2" charset="-78"/>
                <a:cs typeface="Ubisoft Sans" panose="02000504030000020004" pitchFamily="2" charset="-78"/>
              </a:rPr>
              <a:t>higher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precision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also</a:t>
            </a:r>
            <a:r>
              <a:rPr lang="fr-FR" dirty="0">
                <a:latin typeface="Ubisoft Sans" panose="02000504030000020004" pitchFamily="2" charset="-78"/>
                <a:cs typeface="Ubisoft Sans" panose="02000504030000020004" pitchFamily="2" charset="-78"/>
              </a:rPr>
              <a:t> translates in a </a:t>
            </a:r>
            <a:r>
              <a:rPr lang="fr-FR" dirty="0" err="1">
                <a:latin typeface="Ubisoft Sans" panose="02000504030000020004" pitchFamily="2" charset="-78"/>
                <a:cs typeface="Ubisoft Sans" panose="02000504030000020004" pitchFamily="2" charset="-78"/>
              </a:rPr>
              <a:t>higher</a:t>
            </a:r>
            <a:r>
              <a:rPr lang="fr-FR" dirty="0">
                <a:latin typeface="Ubisoft Sans" panose="02000504030000020004" pitchFamily="2" charset="-78"/>
                <a:cs typeface="Ubisoft Sans" panose="02000504030000020004" pitchFamily="2" charset="-78"/>
              </a:rPr>
              <a:t> memory usage.</a:t>
            </a:r>
            <a:endParaRPr lang="fr-FR" b="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41123364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https://huggingface.co/blog/merve/quantization</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QUANTIZATION </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3" name="Picture 2">
            <a:extLst>
              <a:ext uri="{FF2B5EF4-FFF2-40B4-BE49-F238E27FC236}">
                <a16:creationId xmlns:a16="http://schemas.microsoft.com/office/drawing/2014/main" id="{6D8585DC-66E3-AE5D-5544-DF17482031A7}"/>
              </a:ext>
            </a:extLst>
          </p:cNvPr>
          <p:cNvPicPr>
            <a:picLocks noChangeAspect="1"/>
          </p:cNvPicPr>
          <p:nvPr/>
        </p:nvPicPr>
        <p:blipFill>
          <a:blip r:embed="rId7"/>
          <a:stretch>
            <a:fillRect/>
          </a:stretch>
        </p:blipFill>
        <p:spPr>
          <a:xfrm>
            <a:off x="1521593" y="1613508"/>
            <a:ext cx="9144000" cy="3943350"/>
          </a:xfrm>
          <a:prstGeom prst="rect">
            <a:avLst/>
          </a:prstGeom>
        </p:spPr>
      </p:pic>
    </p:spTree>
    <p:extLst>
      <p:ext uri="{BB962C8B-B14F-4D97-AF65-F5344CB8AC3E}">
        <p14:creationId xmlns:p14="http://schemas.microsoft.com/office/powerpoint/2010/main" val="643812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https://huggingface.co/blog/merve/quantization</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QUANTIZATION </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2" name="Rectangle 1">
            <a:extLst>
              <a:ext uri="{FF2B5EF4-FFF2-40B4-BE49-F238E27FC236}">
                <a16:creationId xmlns:a16="http://schemas.microsoft.com/office/drawing/2014/main" id="{9C232B8A-02C7-E623-46C3-78C26745205E}"/>
              </a:ext>
            </a:extLst>
          </p:cNvPr>
          <p:cNvSpPr/>
          <p:nvPr/>
        </p:nvSpPr>
        <p:spPr>
          <a:xfrm>
            <a:off x="1900260" y="2907913"/>
            <a:ext cx="8386666" cy="1754326"/>
          </a:xfrm>
          <a:prstGeom prst="rect">
            <a:avLst/>
          </a:prstGeom>
        </p:spPr>
        <p:txBody>
          <a:bodyPr wrap="square">
            <a:spAutoFit/>
          </a:bodyPr>
          <a:lstStyle/>
          <a:p>
            <a:pPr algn="just"/>
            <a:r>
              <a:rPr lang="en-GB" dirty="0">
                <a:latin typeface="Ubisoft Sans" panose="02000504030000020004" pitchFamily="2" charset="-78"/>
                <a:cs typeface="Ubisoft Sans" panose="02000504030000020004" pitchFamily="2" charset="-78"/>
              </a:rPr>
              <a:t>The goal of quantization is to </a:t>
            </a:r>
            <a:r>
              <a:rPr lang="en-GB" b="1" dirty="0">
                <a:latin typeface="Ubisoft Sans" panose="02000504030000020004" pitchFamily="2" charset="-78"/>
                <a:cs typeface="Ubisoft Sans" panose="02000504030000020004" pitchFamily="2" charset="-78"/>
              </a:rPr>
              <a:t>convert a model weights from a precise representation to a less precise one </a:t>
            </a:r>
            <a:r>
              <a:rPr lang="en-GB" dirty="0">
                <a:latin typeface="Ubisoft Sans" panose="02000504030000020004" pitchFamily="2" charset="-78"/>
                <a:cs typeface="Ubisoft Sans" panose="02000504030000020004" pitchFamily="2" charset="-78"/>
              </a:rPr>
              <a:t>(e.g. fp32 </a:t>
            </a:r>
            <a:r>
              <a:rPr lang="en-GB" dirty="0">
                <a:latin typeface="Ubisoft Sans" panose="02000504030000020004" pitchFamily="2" charset="-78"/>
                <a:cs typeface="Ubisoft Sans" panose="02000504030000020004" pitchFamily="2" charset="-78"/>
                <a:sym typeface="Wingdings" panose="05000000000000000000" pitchFamily="2" charset="2"/>
              </a:rPr>
              <a:t> int8</a:t>
            </a:r>
            <a:r>
              <a:rPr lang="en-GB" dirty="0">
                <a:latin typeface="Ubisoft Sans" panose="02000504030000020004" pitchFamily="2" charset="-78"/>
                <a:cs typeface="Ubisoft Sans" panose="02000504030000020004" pitchFamily="2" charset="-78"/>
              </a:rPr>
              <a:t>) while limiting the decrease in performances.</a:t>
            </a:r>
          </a:p>
          <a:p>
            <a:pPr algn="just"/>
            <a:endParaRPr lang="en-GB" dirty="0">
              <a:latin typeface="Ubisoft Sans" panose="02000504030000020004" pitchFamily="2" charset="-78"/>
              <a:cs typeface="Ubisoft Sans" panose="02000504030000020004" pitchFamily="2" charset="-78"/>
            </a:endParaRPr>
          </a:p>
          <a:p>
            <a:pPr algn="just"/>
            <a:r>
              <a:rPr lang="en-GB" dirty="0">
                <a:latin typeface="Ubisoft Sans" panose="02000504030000020004" pitchFamily="2" charset="-78"/>
                <a:cs typeface="Ubisoft Sans" panose="02000504030000020004" pitchFamily="2" charset="-78"/>
              </a:rPr>
              <a:t>Theoretically, quantization can go down to int1 representations. Yet, performances seem to drop significantly below int8.</a:t>
            </a:r>
          </a:p>
        </p:txBody>
      </p:sp>
    </p:spTree>
    <p:extLst>
      <p:ext uri="{BB962C8B-B14F-4D97-AF65-F5344CB8AC3E}">
        <p14:creationId xmlns:p14="http://schemas.microsoft.com/office/powerpoint/2010/main" val="1221892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USING PRETRAINED MODELS – AS EASY AS 1,2,3</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icrosoft Customer Story-Quand l&amp;#39;open source s&amp;#39;attaque aux défis du langage  naturel">
            <a:extLst>
              <a:ext uri="{FF2B5EF4-FFF2-40B4-BE49-F238E27FC236}">
                <a16:creationId xmlns:a16="http://schemas.microsoft.com/office/drawing/2014/main" id="{3E6D4049-C9F2-4016-AF4F-9EDD9C84BF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48" y="1869718"/>
            <a:ext cx="3616960" cy="36169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Text&#10;&#10;Description automatically generated">
            <a:extLst>
              <a:ext uri="{FF2B5EF4-FFF2-40B4-BE49-F238E27FC236}">
                <a16:creationId xmlns:a16="http://schemas.microsoft.com/office/drawing/2014/main" id="{186FF12C-558B-46CE-A3A3-B5EAFD82B1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312" y="2760348"/>
            <a:ext cx="6441440" cy="1835700"/>
          </a:xfrm>
          <a:prstGeom prst="rect">
            <a:avLst/>
          </a:prstGeom>
        </p:spPr>
      </p:pic>
      <p:pic>
        <p:nvPicPr>
          <p:cNvPr id="4" name="Picture 3">
            <a:extLst>
              <a:ext uri="{FF2B5EF4-FFF2-40B4-BE49-F238E27FC236}">
                <a16:creationId xmlns:a16="http://schemas.microsoft.com/office/drawing/2014/main" id="{CFC27C25-57BE-9FF4-C18D-56DF75D739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5" name="Picture 2" descr="https://www.esiea.fr/wp-content/uploads/2020/02/fond-bleu.jpg">
            <a:extLst>
              <a:ext uri="{FF2B5EF4-FFF2-40B4-BE49-F238E27FC236}">
                <a16:creationId xmlns:a16="http://schemas.microsoft.com/office/drawing/2014/main" id="{9B425B49-932C-D223-7F15-2464D968412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5406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https://huggingface.co/blog/merve/quantization</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QUANTIZATION TYPES </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2" name="Group 1">
            <a:extLst>
              <a:ext uri="{FF2B5EF4-FFF2-40B4-BE49-F238E27FC236}">
                <a16:creationId xmlns:a16="http://schemas.microsoft.com/office/drawing/2014/main" id="{933D3A6A-4D5E-6E93-292E-690E802997B3}"/>
              </a:ext>
            </a:extLst>
          </p:cNvPr>
          <p:cNvGrpSpPr/>
          <p:nvPr/>
        </p:nvGrpSpPr>
        <p:grpSpPr>
          <a:xfrm>
            <a:off x="1986703" y="1852522"/>
            <a:ext cx="3457752" cy="3252371"/>
            <a:chOff x="1995092" y="2277573"/>
            <a:chExt cx="3457752" cy="3252371"/>
          </a:xfrm>
        </p:grpSpPr>
        <p:sp>
          <p:nvSpPr>
            <p:cNvPr id="3" name="Rectangle 2">
              <a:extLst>
                <a:ext uri="{FF2B5EF4-FFF2-40B4-BE49-F238E27FC236}">
                  <a16:creationId xmlns:a16="http://schemas.microsoft.com/office/drawing/2014/main" id="{29D863F3-22CF-52BF-EE2E-C0C1292B04D9}"/>
                </a:ext>
              </a:extLst>
            </p:cNvPr>
            <p:cNvSpPr/>
            <p:nvPr/>
          </p:nvSpPr>
          <p:spPr>
            <a:xfrm>
              <a:off x="2150740" y="2277573"/>
              <a:ext cx="3146456" cy="646331"/>
            </a:xfrm>
            <a:prstGeom prst="rect">
              <a:avLst/>
            </a:prstGeom>
          </p:spPr>
          <p:txBody>
            <a:bodyPr wrap="square">
              <a:spAutoFit/>
            </a:bodyPr>
            <a:lstStyle/>
            <a:p>
              <a:pPr algn="ctr"/>
              <a:r>
                <a:rPr lang="fr-FR" b="1" dirty="0">
                  <a:latin typeface="Ubisoft Sans" panose="02000504030000020004" pitchFamily="2" charset="-78"/>
                  <a:cs typeface="Ubisoft Sans" panose="02000504030000020004" pitchFamily="2" charset="-78"/>
                </a:rPr>
                <a:t>Post-training </a:t>
              </a:r>
              <a:r>
                <a:rPr lang="fr-FR" b="1" dirty="0" err="1">
                  <a:latin typeface="Ubisoft Sans" panose="02000504030000020004" pitchFamily="2" charset="-78"/>
                  <a:cs typeface="Ubisoft Sans" panose="02000504030000020004" pitchFamily="2" charset="-78"/>
                </a:rPr>
                <a:t>quantization</a:t>
              </a:r>
              <a:r>
                <a:rPr lang="fr-FR" b="1" dirty="0">
                  <a:latin typeface="Ubisoft Sans" panose="02000504030000020004" pitchFamily="2" charset="-78"/>
                  <a:cs typeface="Ubisoft Sans" panose="02000504030000020004" pitchFamily="2" charset="-78"/>
                </a:rPr>
                <a:t> (PTQ)  </a:t>
              </a:r>
            </a:p>
          </p:txBody>
        </p:sp>
        <p:sp>
          <p:nvSpPr>
            <p:cNvPr id="4" name="Rectangle 3">
              <a:extLst>
                <a:ext uri="{FF2B5EF4-FFF2-40B4-BE49-F238E27FC236}">
                  <a16:creationId xmlns:a16="http://schemas.microsoft.com/office/drawing/2014/main" id="{BE584ED2-58EF-B8F8-E1EF-E4286E3756B4}"/>
                </a:ext>
              </a:extLst>
            </p:cNvPr>
            <p:cNvSpPr/>
            <p:nvPr/>
          </p:nvSpPr>
          <p:spPr>
            <a:xfrm>
              <a:off x="1995092" y="2944621"/>
              <a:ext cx="3457752" cy="2585323"/>
            </a:xfrm>
            <a:prstGeom prst="rect">
              <a:avLst/>
            </a:prstGeom>
          </p:spPr>
          <p:txBody>
            <a:bodyPr wrap="square">
              <a:spAutoFit/>
            </a:bodyPr>
            <a:lstStyle/>
            <a:p>
              <a:pPr algn="just"/>
              <a:endParaRPr lang="en-US" b="0" i="0" dirty="0">
                <a:effectLst/>
                <a:latin typeface="Ubisoft Sans" panose="02000504030000020004" pitchFamily="2" charset="-78"/>
                <a:cs typeface="Ubisoft Sans" panose="02000504030000020004" pitchFamily="2" charset="-78"/>
              </a:endParaRPr>
            </a:p>
            <a:p>
              <a:pPr algn="just"/>
              <a:r>
                <a:rPr lang="en-US" b="0" i="0" dirty="0">
                  <a:effectLst/>
                  <a:latin typeface="Ubisoft Sans" panose="02000504030000020004" pitchFamily="2" charset="-78"/>
                  <a:cs typeface="Ubisoft Sans" panose="02000504030000020004" pitchFamily="2" charset="-78"/>
                </a:rPr>
                <a:t>Convert </a:t>
              </a:r>
              <a:r>
                <a:rPr lang="en-US" dirty="0">
                  <a:latin typeface="Ubisoft Sans" panose="02000504030000020004" pitchFamily="2" charset="-78"/>
                  <a:cs typeface="Ubisoft Sans" panose="02000504030000020004" pitchFamily="2" charset="-78"/>
                </a:rPr>
                <a:t>the weights of an already trained model to lower precision, without any retraining. </a:t>
              </a:r>
            </a:p>
            <a:p>
              <a:pPr algn="just"/>
              <a:endParaRPr lang="en-US" dirty="0">
                <a:latin typeface="Ubisoft Sans" panose="02000504030000020004" pitchFamily="2" charset="-78"/>
                <a:cs typeface="Ubisoft Sans" panose="02000504030000020004" pitchFamily="2" charset="-78"/>
              </a:endParaRPr>
            </a:p>
            <a:p>
              <a:pPr algn="just"/>
              <a:endParaRPr lang="en-US" b="0" i="0" dirty="0">
                <a:effectLst/>
                <a:latin typeface="Ubisoft Sans" panose="02000504030000020004" pitchFamily="2" charset="-78"/>
                <a:cs typeface="Ubisoft Sans" panose="02000504030000020004" pitchFamily="2" charset="-78"/>
              </a:endParaRPr>
            </a:p>
            <a:p>
              <a:pPr algn="just"/>
              <a:r>
                <a:rPr lang="en-US" dirty="0">
                  <a:latin typeface="Ubisoft Sans" panose="02000504030000020004" pitchFamily="2" charset="-78"/>
                  <a:cs typeface="Ubisoft Sans" panose="02000504030000020004" pitchFamily="2" charset="-78"/>
                </a:rPr>
                <a:t>It doesn’t require any specific data and is quite fast.</a:t>
              </a:r>
              <a:endParaRPr lang="en-US" b="0" i="0" dirty="0">
                <a:effectLst/>
                <a:latin typeface="Ubisoft Sans" panose="02000504030000020004" pitchFamily="2" charset="-78"/>
                <a:cs typeface="Ubisoft Sans" panose="02000504030000020004" pitchFamily="2" charset="-78"/>
              </a:endParaRPr>
            </a:p>
          </p:txBody>
        </p:sp>
      </p:grpSp>
      <p:grpSp>
        <p:nvGrpSpPr>
          <p:cNvPr id="5" name="Group 4">
            <a:extLst>
              <a:ext uri="{FF2B5EF4-FFF2-40B4-BE49-F238E27FC236}">
                <a16:creationId xmlns:a16="http://schemas.microsoft.com/office/drawing/2014/main" id="{4711421F-D41A-D694-724A-7921FA2B9E19}"/>
              </a:ext>
            </a:extLst>
          </p:cNvPr>
          <p:cNvGrpSpPr/>
          <p:nvPr/>
        </p:nvGrpSpPr>
        <p:grpSpPr>
          <a:xfrm>
            <a:off x="6501245" y="1839753"/>
            <a:ext cx="3531626" cy="3806369"/>
            <a:chOff x="6509634" y="2277573"/>
            <a:chExt cx="3531626" cy="3806369"/>
          </a:xfrm>
        </p:grpSpPr>
        <p:sp>
          <p:nvSpPr>
            <p:cNvPr id="6" name="Rectangle 5">
              <a:extLst>
                <a:ext uri="{FF2B5EF4-FFF2-40B4-BE49-F238E27FC236}">
                  <a16:creationId xmlns:a16="http://schemas.microsoft.com/office/drawing/2014/main" id="{E26C378F-073F-2B22-48E9-56C1F5C43C01}"/>
                </a:ext>
              </a:extLst>
            </p:cNvPr>
            <p:cNvSpPr/>
            <p:nvPr/>
          </p:nvSpPr>
          <p:spPr>
            <a:xfrm>
              <a:off x="6509634" y="2277573"/>
              <a:ext cx="3531626" cy="646331"/>
            </a:xfrm>
            <a:prstGeom prst="rect">
              <a:avLst/>
            </a:prstGeom>
          </p:spPr>
          <p:txBody>
            <a:bodyPr wrap="square">
              <a:spAutoFit/>
            </a:bodyPr>
            <a:lstStyle/>
            <a:p>
              <a:pPr algn="ctr"/>
              <a:r>
                <a:rPr lang="fr-FR" b="1" dirty="0" err="1">
                  <a:latin typeface="Ubisoft Sans" panose="02000504030000020004" pitchFamily="2" charset="-78"/>
                  <a:cs typeface="Ubisoft Sans" panose="02000504030000020004" pitchFamily="2" charset="-78"/>
                </a:rPr>
                <a:t>Quantization</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aware</a:t>
              </a:r>
              <a:r>
                <a:rPr lang="fr-FR" b="1" dirty="0">
                  <a:latin typeface="Ubisoft Sans" panose="02000504030000020004" pitchFamily="2" charset="-78"/>
                  <a:cs typeface="Ubisoft Sans" panose="02000504030000020004" pitchFamily="2" charset="-78"/>
                </a:rPr>
                <a:t> training (QAT)</a:t>
              </a:r>
            </a:p>
          </p:txBody>
        </p:sp>
        <p:sp>
          <p:nvSpPr>
            <p:cNvPr id="7" name="Rectangle 6">
              <a:extLst>
                <a:ext uri="{FF2B5EF4-FFF2-40B4-BE49-F238E27FC236}">
                  <a16:creationId xmlns:a16="http://schemas.microsoft.com/office/drawing/2014/main" id="{B6BACB24-A531-68BB-DAF2-9F2EDF66462D}"/>
                </a:ext>
              </a:extLst>
            </p:cNvPr>
            <p:cNvSpPr/>
            <p:nvPr/>
          </p:nvSpPr>
          <p:spPr>
            <a:xfrm>
              <a:off x="6509634" y="2944621"/>
              <a:ext cx="3531626" cy="3139321"/>
            </a:xfrm>
            <a:prstGeom prst="rect">
              <a:avLst/>
            </a:prstGeom>
          </p:spPr>
          <p:txBody>
            <a:bodyPr wrap="square">
              <a:spAutoFit/>
            </a:bodyPr>
            <a:lstStyle/>
            <a:p>
              <a:pPr algn="just"/>
              <a:endParaRPr lang="en-US" dirty="0">
                <a:latin typeface="Ubisoft Sans" panose="02000504030000020004" pitchFamily="2" charset="-78"/>
                <a:cs typeface="Ubisoft Sans" panose="02000504030000020004" pitchFamily="2" charset="-78"/>
              </a:endParaRPr>
            </a:p>
            <a:p>
              <a:pPr algn="just"/>
              <a:r>
                <a:rPr lang="en-US" dirty="0">
                  <a:latin typeface="Ubisoft Sans" panose="02000504030000020004" pitchFamily="2" charset="-78"/>
                  <a:cs typeface="Ubisoft Sans" panose="02000504030000020004" pitchFamily="2" charset="-78"/>
                </a:rPr>
                <a:t>Weights conversion happens during the training, which requires additional computation resources (more time, more </a:t>
              </a:r>
              <a:r>
                <a:rPr lang="en-US" dirty="0" err="1">
                  <a:latin typeface="Ubisoft Sans" panose="02000504030000020004" pitchFamily="2" charset="-78"/>
                  <a:cs typeface="Ubisoft Sans" panose="02000504030000020004" pitchFamily="2" charset="-78"/>
                </a:rPr>
                <a:t>vRAM</a:t>
              </a:r>
              <a:r>
                <a:rPr lang="en-US" dirty="0">
                  <a:latin typeface="Ubisoft Sans" panose="02000504030000020004" pitchFamily="2" charset="-78"/>
                  <a:cs typeface="Ubisoft Sans" panose="02000504030000020004" pitchFamily="2" charset="-78"/>
                </a:rPr>
                <a:t>).</a:t>
              </a:r>
            </a:p>
            <a:p>
              <a:pPr algn="just"/>
              <a:endParaRPr lang="en-US" dirty="0">
                <a:latin typeface="Ubisoft Sans" panose="02000504030000020004" pitchFamily="2" charset="-78"/>
                <a:cs typeface="Ubisoft Sans" panose="02000504030000020004" pitchFamily="2" charset="-78"/>
              </a:endParaRPr>
            </a:p>
            <a:p>
              <a:pPr algn="just"/>
              <a:r>
                <a:rPr lang="en-US" dirty="0">
                  <a:latin typeface="Ubisoft Sans" panose="02000504030000020004" pitchFamily="2" charset="-78"/>
                  <a:cs typeface="Ubisoft Sans" panose="02000504030000020004" pitchFamily="2" charset="-78"/>
                </a:rPr>
                <a:t>It is also possible to fine-tune a quantized model to limit the degradation resulting from quantization.</a:t>
              </a:r>
            </a:p>
          </p:txBody>
        </p:sp>
      </p:grpSp>
      <p:grpSp>
        <p:nvGrpSpPr>
          <p:cNvPr id="10" name="Group 9">
            <a:extLst>
              <a:ext uri="{FF2B5EF4-FFF2-40B4-BE49-F238E27FC236}">
                <a16:creationId xmlns:a16="http://schemas.microsoft.com/office/drawing/2014/main" id="{7EE7CF56-2123-3950-8F77-F54300AA79BB}"/>
              </a:ext>
            </a:extLst>
          </p:cNvPr>
          <p:cNvGrpSpPr/>
          <p:nvPr/>
        </p:nvGrpSpPr>
        <p:grpSpPr>
          <a:xfrm>
            <a:off x="247747" y="1542022"/>
            <a:ext cx="11701746" cy="707678"/>
            <a:chOff x="247747" y="1542022"/>
            <a:chExt cx="11701746" cy="707678"/>
          </a:xfrm>
        </p:grpSpPr>
        <p:sp>
          <p:nvSpPr>
            <p:cNvPr id="8" name="Rectangle 7">
              <a:extLst>
                <a:ext uri="{FF2B5EF4-FFF2-40B4-BE49-F238E27FC236}">
                  <a16:creationId xmlns:a16="http://schemas.microsoft.com/office/drawing/2014/main" id="{881CE643-124A-66D2-6C92-FD5AFEB40122}"/>
                </a:ext>
              </a:extLst>
            </p:cNvPr>
            <p:cNvSpPr/>
            <p:nvPr/>
          </p:nvSpPr>
          <p:spPr>
            <a:xfrm rot="20529352">
              <a:off x="247747" y="1603369"/>
              <a:ext cx="1894604" cy="646331"/>
            </a:xfrm>
            <a:prstGeom prst="rect">
              <a:avLst/>
            </a:prstGeom>
          </p:spPr>
          <p:txBody>
            <a:bodyPr wrap="square">
              <a:spAutoFit/>
            </a:bodyPr>
            <a:lstStyle/>
            <a:p>
              <a:pPr algn="ctr"/>
              <a:r>
                <a:rPr lang="en-US" b="0" i="0" dirty="0">
                  <a:effectLst/>
                  <a:latin typeface="Ubisoft Sans" panose="02000504030000020004" pitchFamily="2" charset="-78"/>
                  <a:cs typeface="Ubisoft Sans" panose="02000504030000020004" pitchFamily="2" charset="-78"/>
                </a:rPr>
                <a:t>Easy to implement</a:t>
              </a:r>
            </a:p>
          </p:txBody>
        </p:sp>
        <p:sp>
          <p:nvSpPr>
            <p:cNvPr id="9" name="Rectangle 8">
              <a:extLst>
                <a:ext uri="{FF2B5EF4-FFF2-40B4-BE49-F238E27FC236}">
                  <a16:creationId xmlns:a16="http://schemas.microsoft.com/office/drawing/2014/main" id="{6D245CBF-B86C-58AF-68F6-CA157ABF4AA5}"/>
                </a:ext>
              </a:extLst>
            </p:cNvPr>
            <p:cNvSpPr/>
            <p:nvPr/>
          </p:nvSpPr>
          <p:spPr>
            <a:xfrm rot="1566658">
              <a:off x="10054889" y="1542022"/>
              <a:ext cx="1894604" cy="646331"/>
            </a:xfrm>
            <a:prstGeom prst="rect">
              <a:avLst/>
            </a:prstGeom>
          </p:spPr>
          <p:txBody>
            <a:bodyPr wrap="square">
              <a:spAutoFit/>
            </a:bodyPr>
            <a:lstStyle/>
            <a:p>
              <a:pPr algn="ctr"/>
              <a:r>
                <a:rPr lang="en-US" b="0" i="0" dirty="0">
                  <a:effectLst/>
                  <a:latin typeface="Ubisoft Sans" panose="02000504030000020004" pitchFamily="2" charset="-78"/>
                  <a:cs typeface="Ubisoft Sans" panose="02000504030000020004" pitchFamily="2" charset="-78"/>
                </a:rPr>
                <a:t>Best performances</a:t>
              </a:r>
            </a:p>
          </p:txBody>
        </p:sp>
      </p:grpSp>
    </p:spTree>
    <p:extLst>
      <p:ext uri="{BB962C8B-B14F-4D97-AF65-F5344CB8AC3E}">
        <p14:creationId xmlns:p14="http://schemas.microsoft.com/office/powerpoint/2010/main" val="157026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https://arxiv.org/pdf/2210.17323.pdf</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QUANTIZATION – GPTQ </a:t>
            </a:r>
            <a:endParaRPr lang="fr-FR" sz="3600" b="1" dirty="0">
              <a:solidFill>
                <a:schemeClr val="bg1"/>
              </a:solidFill>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043B1E9-BEC3-6990-78AA-BDEA1326490B}"/>
                  </a:ext>
                </a:extLst>
              </p:cNvPr>
              <p:cNvSpPr txBox="1"/>
              <p:nvPr/>
            </p:nvSpPr>
            <p:spPr>
              <a:xfrm>
                <a:off x="1635893" y="2874589"/>
                <a:ext cx="8915400" cy="1761764"/>
              </a:xfrm>
              <a:prstGeom prst="rect">
                <a:avLst/>
              </a:prstGeom>
              <a:noFill/>
            </p:spPr>
            <p:txBody>
              <a:bodyPr wrap="square">
                <a:spAutoFit/>
              </a:bodyPr>
              <a:lstStyle/>
              <a:p>
                <a:pPr algn="just"/>
                <a:r>
                  <a:rPr lang="fr-FR" dirty="0">
                    <a:latin typeface="Ubisoft Sans" panose="02000504030000020004" pitchFamily="2" charset="-78"/>
                    <a:cs typeface="Ubisoft Sans" panose="02000504030000020004" pitchFamily="2" charset="-78"/>
                  </a:rPr>
                  <a:t>GPTQ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 Post-training </a:t>
                </a:r>
                <a:r>
                  <a:rPr lang="fr-FR" dirty="0" err="1">
                    <a:latin typeface="Ubisoft Sans" panose="02000504030000020004" pitchFamily="2" charset="-78"/>
                    <a:cs typeface="Ubisoft Sans" panose="02000504030000020004" pitchFamily="2" charset="-78"/>
                  </a:rPr>
                  <a:t>quantization</a:t>
                </a:r>
                <a:r>
                  <a:rPr lang="fr-FR" dirty="0">
                    <a:latin typeface="Ubisoft Sans" panose="02000504030000020004" pitchFamily="2" charset="-78"/>
                    <a:cs typeface="Ubisoft Sans" panose="02000504030000020004" pitchFamily="2" charset="-78"/>
                  </a:rPr>
                  <a:t> technique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quantizes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weight</a:t>
                </a:r>
                <a:r>
                  <a:rPr lang="fr-FR" dirty="0">
                    <a:latin typeface="Ubisoft Sans" panose="02000504030000020004" pitchFamily="2" charset="-78"/>
                    <a:cs typeface="Ubisoft Sans" panose="02000504030000020004" pitchFamily="2" charset="-78"/>
                  </a:rPr>
                  <a:t> matrices </a:t>
                </a:r>
                <a:r>
                  <a:rPr lang="fr-FR" dirty="0" err="1">
                    <a:latin typeface="Ubisoft Sans" panose="02000504030000020004" pitchFamily="2" charset="-78"/>
                    <a:cs typeface="Ubisoft Sans" panose="02000504030000020004" pitchFamily="2" charset="-78"/>
                  </a:rPr>
                  <a:t>row</a:t>
                </a:r>
                <a:r>
                  <a:rPr lang="fr-FR" dirty="0">
                    <a:latin typeface="Ubisoft Sans" panose="02000504030000020004" pitchFamily="2" charset="-78"/>
                    <a:cs typeface="Ubisoft Sans" panose="02000504030000020004" pitchFamily="2" charset="-78"/>
                  </a:rPr>
                  <a:t> by </a:t>
                </a:r>
                <a:r>
                  <a:rPr lang="fr-FR" dirty="0" err="1">
                    <a:latin typeface="Ubisoft Sans" panose="02000504030000020004" pitchFamily="2" charset="-78"/>
                    <a:cs typeface="Ubisoft Sans" panose="02000504030000020004" pitchFamily="2" charset="-78"/>
                  </a:rPr>
                  <a:t>row</a:t>
                </a:r>
                <a:r>
                  <a:rPr lang="fr-FR" dirty="0">
                    <a:latin typeface="Ubisoft Sans" panose="02000504030000020004" pitchFamily="2" charset="-78"/>
                    <a:cs typeface="Ubisoft Sans" panose="02000504030000020004" pitchFamily="2" charset="-78"/>
                  </a:rPr>
                  <a:t>. </a:t>
                </a:r>
              </a:p>
              <a:p>
                <a:pPr algn="just"/>
                <a:endParaRPr lang="fr-FR" dirty="0">
                  <a:latin typeface="Ubisoft Sans" panose="02000504030000020004" pitchFamily="2" charset="-78"/>
                  <a:cs typeface="Ubisoft Sans" panose="02000504030000020004" pitchFamily="2" charset="-78"/>
                </a:endParaRPr>
              </a:p>
              <a:p>
                <a:pPr algn="just"/>
                <a:r>
                  <a:rPr lang="fr-FR" dirty="0" err="1">
                    <a:latin typeface="Ubisoft Sans" panose="02000504030000020004" pitchFamily="2" charset="-78"/>
                    <a:cs typeface="Ubisoft Sans" panose="02000504030000020004" pitchFamily="2" charset="-78"/>
                  </a:rPr>
                  <a:t>Given</a:t>
                </a:r>
                <a:r>
                  <a:rPr lang="fr-FR" dirty="0">
                    <a:latin typeface="Ubisoft Sans" panose="02000504030000020004" pitchFamily="2" charset="-78"/>
                    <a:cs typeface="Ubisoft Sans" panose="02000504030000020004" pitchFamily="2" charset="-78"/>
                  </a:rPr>
                  <a:t> a mini-batch of inputs </a:t>
                </a:r>
                <a14:m>
                  <m:oMath xmlns:m="http://schemas.openxmlformats.org/officeDocument/2006/math">
                    <m:r>
                      <a:rPr lang="fr-FR" b="0" i="1" smtClean="0">
                        <a:latin typeface="Cambria Math" panose="02040503050406030204" pitchFamily="18" charset="0"/>
                        <a:cs typeface="Ubisoft Sans" panose="02000504030000020004" pitchFamily="2" charset="-78"/>
                      </a:rPr>
                      <m:t>𝑚</m:t>
                    </m:r>
                  </m:oMath>
                </a14:m>
                <a:r>
                  <a:rPr lang="fr-FR" dirty="0">
                    <a:latin typeface="Ubisoft Sans" panose="02000504030000020004" pitchFamily="2" charset="-78"/>
                    <a:cs typeface="Ubisoft Sans" panose="02000504030000020004" pitchFamily="2" charset="-78"/>
                  </a:rPr>
                  <a:t>, the goal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minimize</a:t>
                </a:r>
                <a:r>
                  <a:rPr lang="fr-FR" dirty="0">
                    <a:latin typeface="Ubisoft Sans" panose="02000504030000020004" pitchFamily="2" charset="-78"/>
                    <a:cs typeface="Ubisoft Sans" panose="02000504030000020004" pitchFamily="2" charset="-78"/>
                  </a:rPr>
                  <a:t> the MSE </a:t>
                </a:r>
                <a:r>
                  <a:rPr lang="fr-FR" dirty="0" err="1">
                    <a:latin typeface="Ubisoft Sans" panose="02000504030000020004" pitchFamily="2" charset="-78"/>
                    <a:cs typeface="Ubisoft Sans" panose="02000504030000020004" pitchFamily="2" charset="-78"/>
                  </a:rPr>
                  <a:t>between</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ouput</a:t>
                </a:r>
                <a:r>
                  <a:rPr lang="fr-FR" dirty="0">
                    <a:latin typeface="Ubisoft Sans" panose="02000504030000020004" pitchFamily="2" charset="-78"/>
                    <a:cs typeface="Ubisoft Sans" panose="02000504030000020004" pitchFamily="2" charset="-78"/>
                  </a:rPr>
                  <a:t> of a layer </a:t>
                </a:r>
                <a:r>
                  <a:rPr lang="fr-FR" dirty="0" err="1">
                    <a:latin typeface="Ubisoft Sans" panose="02000504030000020004" pitchFamily="2" charset="-78"/>
                    <a:cs typeface="Ubisoft Sans" panose="02000504030000020004" pitchFamily="2" charset="-78"/>
                  </a:rPr>
                  <a:t>using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unquantized</a:t>
                </a:r>
                <a:r>
                  <a:rPr lang="fr-FR" dirty="0">
                    <a:latin typeface="Ubisoft Sans" panose="02000504030000020004" pitchFamily="2" charset="-78"/>
                    <a:cs typeface="Ubisoft Sans" panose="02000504030000020004" pitchFamily="2" charset="-78"/>
                  </a:rPr>
                  <a:t> matrices </a:t>
                </a:r>
                <a14:m>
                  <m:oMath xmlns:m="http://schemas.openxmlformats.org/officeDocument/2006/math">
                    <m:r>
                      <a:rPr lang="fr-FR" b="0" i="1" smtClean="0">
                        <a:latin typeface="Cambria Math" panose="02040503050406030204" pitchFamily="18" charset="0"/>
                        <a:cs typeface="Ubisoft Sans" panose="02000504030000020004" pitchFamily="2" charset="-78"/>
                      </a:rPr>
                      <m:t>𝑊</m:t>
                    </m:r>
                  </m:oMath>
                </a14:m>
                <a:r>
                  <a:rPr lang="en-GB" dirty="0">
                    <a:latin typeface="Ubisoft Sans" panose="02000504030000020004" pitchFamily="2" charset="-78"/>
                    <a:cs typeface="Ubisoft Sans" panose="02000504030000020004" pitchFamily="2" charset="-78"/>
                  </a:rPr>
                  <a:t> and the output of a layer using quantized weights </a:t>
                </a:r>
                <a14:m>
                  <m:oMath xmlns:m="http://schemas.openxmlformats.org/officeDocument/2006/math">
                    <m:acc>
                      <m:accPr>
                        <m:chr m:val="̂"/>
                        <m:ctrlPr>
                          <a:rPr lang="en-GB" i="1" smtClean="0">
                            <a:latin typeface="Cambria Math" panose="02040503050406030204" pitchFamily="18" charset="0"/>
                            <a:cs typeface="Ubisoft Sans" panose="02000504030000020004" pitchFamily="2" charset="-78"/>
                          </a:rPr>
                        </m:ctrlPr>
                      </m:accPr>
                      <m:e>
                        <m:r>
                          <a:rPr lang="fr-FR" b="0" i="1" smtClean="0">
                            <a:latin typeface="Cambria Math" panose="02040503050406030204" pitchFamily="18" charset="0"/>
                            <a:cs typeface="Ubisoft Sans" panose="02000504030000020004" pitchFamily="2" charset="-78"/>
                          </a:rPr>
                          <m:t>𝑊</m:t>
                        </m:r>
                      </m:e>
                    </m:acc>
                  </m:oMath>
                </a14:m>
                <a:r>
                  <a:rPr lang="en-GB" dirty="0">
                    <a:latin typeface="Ubisoft Sans" panose="02000504030000020004" pitchFamily="2" charset="-78"/>
                    <a:cs typeface="Ubisoft Sans" panose="02000504030000020004" pitchFamily="2" charset="-78"/>
                  </a:rPr>
                  <a:t>.</a:t>
                </a:r>
              </a:p>
            </p:txBody>
          </p:sp>
        </mc:Choice>
        <mc:Fallback xmlns="">
          <p:sp>
            <p:nvSpPr>
              <p:cNvPr id="3" name="TextBox 2">
                <a:extLst>
                  <a:ext uri="{FF2B5EF4-FFF2-40B4-BE49-F238E27FC236}">
                    <a16:creationId xmlns:a16="http://schemas.microsoft.com/office/drawing/2014/main" id="{B043B1E9-BEC3-6990-78AA-BDEA1326490B}"/>
                  </a:ext>
                </a:extLst>
              </p:cNvPr>
              <p:cNvSpPr txBox="1">
                <a:spLocks noRot="1" noChangeAspect="1" noMove="1" noResize="1" noEditPoints="1" noAdjustHandles="1" noChangeArrowheads="1" noChangeShapeType="1" noTextEdit="1"/>
              </p:cNvSpPr>
              <p:nvPr/>
            </p:nvSpPr>
            <p:spPr>
              <a:xfrm>
                <a:off x="1635893" y="2874589"/>
                <a:ext cx="8915400" cy="1761764"/>
              </a:xfrm>
              <a:prstGeom prst="rect">
                <a:avLst/>
              </a:prstGeom>
              <a:blipFill>
                <a:blip r:embed="rId7"/>
                <a:stretch>
                  <a:fillRect l="-547" t="-2076" r="-547" b="-4498"/>
                </a:stretch>
              </a:blipFill>
            </p:spPr>
            <p:txBody>
              <a:bodyPr/>
              <a:lstStyle/>
              <a:p>
                <a:r>
                  <a:rPr lang="en-GB">
                    <a:noFill/>
                  </a:rPr>
                  <a:t> </a:t>
                </a:r>
              </a:p>
            </p:txBody>
          </p:sp>
        </mc:Fallback>
      </mc:AlternateContent>
    </p:spTree>
    <p:extLst>
      <p:ext uri="{BB962C8B-B14F-4D97-AF65-F5344CB8AC3E}">
        <p14:creationId xmlns:p14="http://schemas.microsoft.com/office/powerpoint/2010/main" val="1037000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https://arxiv.org/pdf/2210.17323.pdf</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QUANTIZATION – GPTQ </a:t>
            </a:r>
            <a:endParaRPr lang="fr-FR" sz="3600" b="1" dirty="0">
              <a:solidFill>
                <a:schemeClr val="bg1"/>
              </a:solidFill>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043B1E9-BEC3-6990-78AA-BDEA1326490B}"/>
                  </a:ext>
                </a:extLst>
              </p:cNvPr>
              <p:cNvSpPr txBox="1"/>
              <p:nvPr/>
            </p:nvSpPr>
            <p:spPr>
              <a:xfrm>
                <a:off x="1642260" y="2220819"/>
                <a:ext cx="8915400" cy="930768"/>
              </a:xfrm>
              <a:prstGeom prst="rect">
                <a:avLst/>
              </a:prstGeom>
              <a:noFill/>
            </p:spPr>
            <p:txBody>
              <a:bodyPr wrap="square">
                <a:spAutoFit/>
              </a:bodyPr>
              <a:lstStyle/>
              <a:p>
                <a:pPr algn="just"/>
                <a:r>
                  <a:rPr lang="en-GB" dirty="0">
                    <a:latin typeface="Ubisoft Sans" panose="02000504030000020004" pitchFamily="2" charset="-78"/>
                    <a:cs typeface="Ubisoft Sans" panose="02000504030000020004" pitchFamily="2" charset="-78"/>
                  </a:rPr>
                  <a:t>Let </a:t>
                </a:r>
                <a14:m>
                  <m:oMath xmlns:m="http://schemas.openxmlformats.org/officeDocument/2006/math">
                    <m:sSub>
                      <m:sSubPr>
                        <m:ctrlPr>
                          <a:rPr lang="fr-FR" b="1" i="1" smtClean="0">
                            <a:latin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cs typeface="Ubisoft Sans" panose="02000504030000020004" pitchFamily="2" charset="-78"/>
                          </a:rPr>
                          <m:t>𝑾</m:t>
                        </m:r>
                      </m:e>
                      <m:sub>
                        <m:r>
                          <a:rPr lang="fr-FR" b="1" i="1" smtClean="0">
                            <a:latin typeface="Cambria Math" panose="02040503050406030204" pitchFamily="18" charset="0"/>
                            <a:cs typeface="Ubisoft Sans" panose="02000504030000020004" pitchFamily="2" charset="-78"/>
                          </a:rPr>
                          <m:t>𝒍</m:t>
                        </m:r>
                      </m:sub>
                    </m:sSub>
                  </m:oMath>
                </a14:m>
                <a:r>
                  <a:rPr lang="en-GB" b="1" dirty="0">
                    <a:latin typeface="Ubisoft Sans" panose="02000504030000020004" pitchFamily="2" charset="-78"/>
                    <a:cs typeface="Ubisoft Sans" panose="02000504030000020004" pitchFamily="2" charset="-78"/>
                  </a:rPr>
                  <a:t> </a:t>
                </a:r>
                <a:r>
                  <a:rPr lang="en-GB" dirty="0">
                    <a:latin typeface="Ubisoft Sans" panose="02000504030000020004" pitchFamily="2" charset="-78"/>
                    <a:cs typeface="Ubisoft Sans" panose="02000504030000020004" pitchFamily="2" charset="-78"/>
                  </a:rPr>
                  <a:t>be the weights of a linear layer </a:t>
                </a:r>
                <a14:m>
                  <m:oMath xmlns:m="http://schemas.openxmlformats.org/officeDocument/2006/math">
                    <m:r>
                      <a:rPr lang="fr-FR" b="1" i="1" smtClean="0">
                        <a:latin typeface="Cambria Math" panose="02040503050406030204" pitchFamily="18" charset="0"/>
                        <a:cs typeface="Ubisoft Sans" panose="02000504030000020004" pitchFamily="2" charset="-78"/>
                      </a:rPr>
                      <m:t>𝒍</m:t>
                    </m:r>
                  </m:oMath>
                </a14:m>
                <a:r>
                  <a:rPr lang="en-GB" dirty="0">
                    <a:latin typeface="Ubisoft Sans" panose="02000504030000020004" pitchFamily="2" charset="-78"/>
                    <a:cs typeface="Ubisoft Sans" panose="02000504030000020004" pitchFamily="2" charset="-78"/>
                  </a:rPr>
                  <a:t> and let </a:t>
                </a:r>
                <a14:m>
                  <m:oMath xmlns:m="http://schemas.openxmlformats.org/officeDocument/2006/math">
                    <m:sSub>
                      <m:sSubPr>
                        <m:ctrlPr>
                          <a:rPr lang="fr-FR" b="1" i="1" smtClean="0">
                            <a:latin typeface="Cambria Math" panose="02040503050406030204" pitchFamily="18" charset="0"/>
                            <a:cs typeface="Ubisoft Sans" panose="02000504030000020004" pitchFamily="2" charset="-78"/>
                          </a:rPr>
                        </m:ctrlPr>
                      </m:sSubPr>
                      <m:e>
                        <m:r>
                          <a:rPr lang="fr-FR" b="1" i="1" smtClean="0">
                            <a:latin typeface="Cambria Math" panose="02040503050406030204" pitchFamily="18" charset="0"/>
                            <a:cs typeface="Ubisoft Sans" panose="02000504030000020004" pitchFamily="2" charset="-78"/>
                          </a:rPr>
                          <m:t>𝑿</m:t>
                        </m:r>
                      </m:e>
                      <m:sub>
                        <m:r>
                          <a:rPr lang="fr-FR" b="1" i="1" smtClean="0">
                            <a:latin typeface="Cambria Math" panose="02040503050406030204" pitchFamily="18" charset="0"/>
                            <a:cs typeface="Ubisoft Sans" panose="02000504030000020004" pitchFamily="2" charset="-78"/>
                          </a:rPr>
                          <m:t>𝒍</m:t>
                        </m:r>
                      </m:sub>
                    </m:sSub>
                  </m:oMath>
                </a14:m>
                <a:r>
                  <a:rPr lang="en-GB" dirty="0">
                    <a:latin typeface="Ubisoft Sans" panose="02000504030000020004" pitchFamily="2" charset="-78"/>
                    <a:cs typeface="Ubisoft Sans" panose="02000504030000020004" pitchFamily="2" charset="-78"/>
                  </a:rPr>
                  <a:t> denote the layer input. The objective is to find a matrix of quantized weights </a:t>
                </a:r>
                <a14:m>
                  <m:oMath xmlns:m="http://schemas.openxmlformats.org/officeDocument/2006/math">
                    <m:acc>
                      <m:accPr>
                        <m:chr m:val="̂"/>
                        <m:ctrlPr>
                          <a:rPr lang="fr-FR" b="0" i="1" smtClean="0">
                            <a:latin typeface="Cambria Math" panose="02040503050406030204" pitchFamily="18" charset="0"/>
                            <a:cs typeface="Ubisoft Sans" panose="02000504030000020004" pitchFamily="2" charset="-78"/>
                          </a:rPr>
                        </m:ctrlPr>
                      </m:accPr>
                      <m:e>
                        <m:r>
                          <a:rPr lang="fr-FR" b="1" i="1" smtClean="0">
                            <a:latin typeface="Cambria Math" panose="02040503050406030204" pitchFamily="18" charset="0"/>
                            <a:cs typeface="Ubisoft Sans" panose="02000504030000020004" pitchFamily="2" charset="-78"/>
                          </a:rPr>
                          <m:t>𝑾</m:t>
                        </m:r>
                      </m:e>
                    </m:acc>
                  </m:oMath>
                </a14:m>
                <a:r>
                  <a:rPr lang="en-GB" dirty="0">
                    <a:latin typeface="Ubisoft Sans" panose="02000504030000020004" pitchFamily="2" charset="-78"/>
                    <a:cs typeface="Ubisoft Sans" panose="02000504030000020004" pitchFamily="2" charset="-78"/>
                  </a:rPr>
                  <a:t> that minimizes the squared error relative to the full precision layer output:</a:t>
                </a:r>
              </a:p>
            </p:txBody>
          </p:sp>
        </mc:Choice>
        <mc:Fallback xmlns="">
          <p:sp>
            <p:nvSpPr>
              <p:cNvPr id="3" name="TextBox 2">
                <a:extLst>
                  <a:ext uri="{FF2B5EF4-FFF2-40B4-BE49-F238E27FC236}">
                    <a16:creationId xmlns:a16="http://schemas.microsoft.com/office/drawing/2014/main" id="{B043B1E9-BEC3-6990-78AA-BDEA1326490B}"/>
                  </a:ext>
                </a:extLst>
              </p:cNvPr>
              <p:cNvSpPr txBox="1">
                <a:spLocks noRot="1" noChangeAspect="1" noMove="1" noResize="1" noEditPoints="1" noAdjustHandles="1" noChangeArrowheads="1" noChangeShapeType="1" noTextEdit="1"/>
              </p:cNvSpPr>
              <p:nvPr/>
            </p:nvSpPr>
            <p:spPr>
              <a:xfrm>
                <a:off x="1642260" y="2220819"/>
                <a:ext cx="8915400" cy="930768"/>
              </a:xfrm>
              <a:prstGeom prst="rect">
                <a:avLst/>
              </a:prstGeom>
              <a:blipFill>
                <a:blip r:embed="rId7"/>
                <a:stretch>
                  <a:fillRect l="-547" t="-3268" r="-547" b="-91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7DFB81C-5819-8E1B-6F07-1D4255F8060B}"/>
                  </a:ext>
                </a:extLst>
              </p:cNvPr>
              <p:cNvSpPr txBox="1"/>
              <p:nvPr/>
            </p:nvSpPr>
            <p:spPr>
              <a:xfrm>
                <a:off x="1635893" y="3573522"/>
                <a:ext cx="8915400" cy="381258"/>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cs typeface="Ubisoft Sans" panose="02000504030000020004" pitchFamily="2" charset="-78"/>
                            </a:rPr>
                          </m:ctrlPr>
                        </m:sSubPr>
                        <m:e>
                          <m:func>
                            <m:funcPr>
                              <m:ctrlPr>
                                <a:rPr lang="fr-FR" b="0" i="1" smtClean="0">
                                  <a:latin typeface="Cambria Math" panose="02040503050406030204" pitchFamily="18" charset="0"/>
                                  <a:cs typeface="Ubisoft Sans" panose="02000504030000020004" pitchFamily="2" charset="-78"/>
                                </a:rPr>
                              </m:ctrlPr>
                            </m:funcPr>
                            <m:fName>
                              <m:r>
                                <m:rPr>
                                  <m:sty m:val="p"/>
                                </m:rPr>
                                <a:rPr lang="fr-FR" b="0" i="0" smtClean="0">
                                  <a:latin typeface="Cambria Math" panose="02040503050406030204" pitchFamily="18" charset="0"/>
                                  <a:cs typeface="Ubisoft Sans" panose="02000504030000020004" pitchFamily="2" charset="-78"/>
                                </a:rPr>
                                <m:t>arg</m:t>
                              </m:r>
                            </m:fName>
                            <m:e>
                              <m:r>
                                <a:rPr lang="fr-FR" b="0" i="1" smtClean="0">
                                  <a:latin typeface="Cambria Math" panose="02040503050406030204" pitchFamily="18" charset="0"/>
                                  <a:cs typeface="Ubisoft Sans" panose="02000504030000020004" pitchFamily="2" charset="-78"/>
                                </a:rPr>
                                <m:t>𝑚𝑖𝑛</m:t>
                              </m:r>
                            </m:e>
                          </m:func>
                        </m:e>
                        <m:sub>
                          <m:acc>
                            <m:accPr>
                              <m:chr m:val="̂"/>
                              <m:ctrlPr>
                                <a:rPr lang="en-GB" i="1" smtClean="0">
                                  <a:latin typeface="Cambria Math" panose="02040503050406030204" pitchFamily="18" charset="0"/>
                                  <a:cs typeface="Ubisoft Sans" panose="02000504030000020004" pitchFamily="2" charset="-78"/>
                                </a:rPr>
                              </m:ctrlPr>
                            </m:accPr>
                            <m:e>
                              <m:r>
                                <a:rPr lang="fr-FR" b="0" i="1" smtClean="0">
                                  <a:latin typeface="Cambria Math" panose="02040503050406030204" pitchFamily="18" charset="0"/>
                                  <a:cs typeface="Ubisoft Sans" panose="02000504030000020004" pitchFamily="2" charset="-78"/>
                                </a:rPr>
                                <m:t>𝑊</m:t>
                              </m:r>
                            </m:e>
                          </m:acc>
                        </m:sub>
                      </m:sSub>
                      <m:r>
                        <a:rPr lang="fr-FR" b="0" i="1" smtClean="0">
                          <a:latin typeface="Cambria Math" panose="02040503050406030204" pitchFamily="18" charset="0"/>
                          <a:cs typeface="Ubisoft Sans" panose="02000504030000020004" pitchFamily="2" charset="-78"/>
                        </a:rPr>
                        <m:t> </m:t>
                      </m:r>
                      <m:sSubSup>
                        <m:sSubSupPr>
                          <m:ctrlPr>
                            <a:rPr lang="fr-FR" b="0" i="1" smtClean="0">
                              <a:latin typeface="Cambria Math" panose="02040503050406030204" pitchFamily="18" charset="0"/>
                              <a:cs typeface="Ubisoft Sans" panose="02000504030000020004" pitchFamily="2" charset="-78"/>
                            </a:rPr>
                          </m:ctrlPr>
                        </m:sSubSupPr>
                        <m:e>
                          <m:r>
                            <a:rPr lang="fr-FR" i="1">
                              <a:latin typeface="Cambria Math" panose="02040503050406030204" pitchFamily="18" charset="0"/>
                              <a:cs typeface="Ubisoft Sans" panose="02000504030000020004" pitchFamily="2" charset="-78"/>
                            </a:rPr>
                            <m:t>||</m:t>
                          </m:r>
                          <m:r>
                            <a:rPr lang="fr-FR" i="1">
                              <a:latin typeface="Cambria Math" panose="02040503050406030204" pitchFamily="18" charset="0"/>
                              <a:cs typeface="Ubisoft Sans" panose="02000504030000020004" pitchFamily="2" charset="-78"/>
                            </a:rPr>
                            <m:t>𝑊𝑋</m:t>
                          </m:r>
                          <m:r>
                            <a:rPr lang="fr-FR" i="1">
                              <a:latin typeface="Cambria Math" panose="02040503050406030204" pitchFamily="18" charset="0"/>
                              <a:cs typeface="Ubisoft Sans" panose="02000504030000020004" pitchFamily="2" charset="-78"/>
                            </a:rPr>
                            <m:t> −</m:t>
                          </m:r>
                          <m:acc>
                            <m:accPr>
                              <m:chr m:val="̂"/>
                              <m:ctrlPr>
                                <a:rPr lang="fr-FR" i="1">
                                  <a:latin typeface="Cambria Math" panose="02040503050406030204" pitchFamily="18" charset="0"/>
                                  <a:cs typeface="Ubisoft Sans" panose="02000504030000020004" pitchFamily="2" charset="-78"/>
                                </a:rPr>
                              </m:ctrlPr>
                            </m:accPr>
                            <m:e>
                              <m:r>
                                <a:rPr lang="fr-FR" i="1">
                                  <a:latin typeface="Cambria Math" panose="02040503050406030204" pitchFamily="18" charset="0"/>
                                  <a:cs typeface="Ubisoft Sans" panose="02000504030000020004" pitchFamily="2" charset="-78"/>
                                </a:rPr>
                                <m:t>𝑊</m:t>
                              </m:r>
                            </m:e>
                          </m:acc>
                          <m:r>
                            <a:rPr lang="fr-FR" i="1">
                              <a:latin typeface="Cambria Math" panose="02040503050406030204" pitchFamily="18" charset="0"/>
                              <a:cs typeface="Ubisoft Sans" panose="02000504030000020004" pitchFamily="2" charset="-78"/>
                            </a:rPr>
                            <m:t>𝑋</m:t>
                          </m:r>
                          <m:r>
                            <a:rPr lang="fr-FR" i="1">
                              <a:latin typeface="Cambria Math" panose="02040503050406030204" pitchFamily="18" charset="0"/>
                              <a:cs typeface="Ubisoft Sans" panose="02000504030000020004" pitchFamily="2" charset="-78"/>
                            </a:rPr>
                            <m:t>||</m:t>
                          </m:r>
                        </m:e>
                        <m:sub>
                          <m:r>
                            <a:rPr lang="fr-FR" b="0" i="1" smtClean="0">
                              <a:latin typeface="Cambria Math" panose="02040503050406030204" pitchFamily="18" charset="0"/>
                              <a:cs typeface="Ubisoft Sans" panose="02000504030000020004" pitchFamily="2" charset="-78"/>
                            </a:rPr>
                            <m:t>2</m:t>
                          </m:r>
                        </m:sub>
                        <m:sup>
                          <m:r>
                            <a:rPr lang="fr-FR" b="0" i="1" smtClean="0">
                              <a:latin typeface="Cambria Math" panose="02040503050406030204" pitchFamily="18" charset="0"/>
                              <a:cs typeface="Ubisoft Sans" panose="02000504030000020004" pitchFamily="2" charset="-78"/>
                            </a:rPr>
                            <m:t>2</m:t>
                          </m:r>
                        </m:sup>
                      </m:sSubSup>
                    </m:oMath>
                  </m:oMathPara>
                </a14:m>
                <a:endParaRPr lang="en-GB" dirty="0">
                  <a:latin typeface="Ubisoft Sans" panose="02000504030000020004" pitchFamily="2" charset="-78"/>
                  <a:cs typeface="Ubisoft Sans" panose="02000504030000020004" pitchFamily="2" charset="-78"/>
                </a:endParaRPr>
              </a:p>
            </p:txBody>
          </p:sp>
        </mc:Choice>
        <mc:Fallback xmlns="">
          <p:sp>
            <p:nvSpPr>
              <p:cNvPr id="2" name="TextBox 1">
                <a:extLst>
                  <a:ext uri="{FF2B5EF4-FFF2-40B4-BE49-F238E27FC236}">
                    <a16:creationId xmlns:a16="http://schemas.microsoft.com/office/drawing/2014/main" id="{A7DFB81C-5819-8E1B-6F07-1D4255F8060B}"/>
                  </a:ext>
                </a:extLst>
              </p:cNvPr>
              <p:cNvSpPr txBox="1">
                <a:spLocks noRot="1" noChangeAspect="1" noMove="1" noResize="1" noEditPoints="1" noAdjustHandles="1" noChangeArrowheads="1" noChangeShapeType="1" noTextEdit="1"/>
              </p:cNvSpPr>
              <p:nvPr/>
            </p:nvSpPr>
            <p:spPr>
              <a:xfrm>
                <a:off x="1635893" y="3573522"/>
                <a:ext cx="8915400" cy="381258"/>
              </a:xfrm>
              <a:prstGeom prst="rect">
                <a:avLst/>
              </a:prstGeom>
              <a:blipFill>
                <a:blip r:embed="rId8"/>
                <a:stretch>
                  <a:fillRect b="-14286"/>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A3907796-BA98-7BBC-54EC-2EBEBABF3A1C}"/>
              </a:ext>
            </a:extLst>
          </p:cNvPr>
          <p:cNvSpPr txBox="1"/>
          <p:nvPr/>
        </p:nvSpPr>
        <p:spPr>
          <a:xfrm>
            <a:off x="1642260" y="4441504"/>
            <a:ext cx="8915400" cy="923330"/>
          </a:xfrm>
          <a:prstGeom prst="rect">
            <a:avLst/>
          </a:prstGeom>
          <a:noFill/>
        </p:spPr>
        <p:txBody>
          <a:bodyPr wrap="square">
            <a:spAutoFit/>
          </a:bodyPr>
          <a:lstStyle/>
          <a:p>
            <a:pPr algn="just"/>
            <a:r>
              <a:rPr lang="fr-FR" dirty="0">
                <a:latin typeface="Ubisoft Sans" panose="02000504030000020004" pitchFamily="2" charset="-78"/>
                <a:cs typeface="Ubisoft Sans" panose="02000504030000020004" pitchFamily="2" charset="-78"/>
              </a:rPr>
              <a:t>The update of the </a:t>
            </a:r>
            <a:r>
              <a:rPr lang="fr-FR" dirty="0" err="1">
                <a:latin typeface="Ubisoft Sans" panose="02000504030000020004" pitchFamily="2" charset="-78"/>
                <a:cs typeface="Ubisoft Sans" panose="02000504030000020004" pitchFamily="2" charset="-78"/>
              </a:rPr>
              <a:t>weights</a:t>
            </a:r>
            <a:r>
              <a:rPr lang="fr-FR" dirty="0">
                <a:latin typeface="Ubisoft Sans" panose="02000504030000020004" pitchFamily="2" charset="-78"/>
                <a:cs typeface="Ubisoft Sans" panose="02000504030000020004" pitchFamily="2" charset="-78"/>
              </a:rPr>
              <a:t> </a:t>
            </a:r>
            <a:r>
              <a:rPr lang="en-GB" dirty="0">
                <a:latin typeface="Ubisoft Sans" panose="02000504030000020004" pitchFamily="2" charset="-78"/>
                <a:cs typeface="Ubisoft Sans" panose="02000504030000020004" pitchFamily="2" charset="-78"/>
              </a:rPr>
              <a:t>relies on a closed-form formula based on Hessian matrices (square matrices of second-order derivatives describing how the gradient of a function changes with respect to each of its input variables).</a:t>
            </a:r>
          </a:p>
        </p:txBody>
      </p:sp>
    </p:spTree>
    <p:extLst>
      <p:ext uri="{BB962C8B-B14F-4D97-AF65-F5344CB8AC3E}">
        <p14:creationId xmlns:p14="http://schemas.microsoft.com/office/powerpoint/2010/main" val="3591379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https://lilianweng.github.io/posts/2023-01-10-inference-optimization/</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QUANTIZATION – BITSANDBYTES </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5122" name="Picture 2">
            <a:extLst>
              <a:ext uri="{FF2B5EF4-FFF2-40B4-BE49-F238E27FC236}">
                <a16:creationId xmlns:a16="http://schemas.microsoft.com/office/drawing/2014/main" id="{1C96D198-6377-4462-E088-0E22E17D17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9809" y="2285346"/>
            <a:ext cx="9812382" cy="228572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366C65B-82C7-D1FA-C7DF-9A8E381A3F19}"/>
              </a:ext>
            </a:extLst>
          </p:cNvPr>
          <p:cNvSpPr txBox="1"/>
          <p:nvPr/>
        </p:nvSpPr>
        <p:spPr>
          <a:xfrm>
            <a:off x="1708871" y="4667958"/>
            <a:ext cx="8915400" cy="738664"/>
          </a:xfrm>
          <a:prstGeom prst="rect">
            <a:avLst/>
          </a:prstGeom>
          <a:noFill/>
        </p:spPr>
        <p:txBody>
          <a:bodyPr wrap="square">
            <a:spAutoFit/>
          </a:bodyPr>
          <a:lstStyle/>
          <a:p>
            <a:pPr algn="just"/>
            <a:r>
              <a:rPr lang="en-US" sz="1400" dirty="0">
                <a:latin typeface="Ubisoft Sans" panose="02000504030000020004" pitchFamily="2" charset="-78"/>
                <a:cs typeface="Ubisoft Sans" panose="02000504030000020004" pitchFamily="2" charset="-78"/>
              </a:rPr>
              <a:t>Only quantizing model weights to 8-bit while keeping activation at full precision (`W8A32`) achieves much better results than any other scenario, including weights in lower precision (`W8A8` and `W32A8`). (</a:t>
            </a:r>
            <a:r>
              <a:rPr lang="en-US" sz="1400" i="1" dirty="0" err="1">
                <a:latin typeface="Ubisoft Sans" panose="02000504030000020004" pitchFamily="2" charset="-78"/>
                <a:cs typeface="Ubisoft Sans" panose="02000504030000020004" pitchFamily="2" charset="-78"/>
              </a:rPr>
              <a:t>Bondarenko</a:t>
            </a:r>
            <a:r>
              <a:rPr lang="en-US" sz="1400" i="1" dirty="0">
                <a:latin typeface="Ubisoft Sans" panose="02000504030000020004" pitchFamily="2" charset="-78"/>
                <a:cs typeface="Ubisoft Sans" panose="02000504030000020004" pitchFamily="2" charset="-78"/>
              </a:rPr>
              <a:t> et al. 2021</a:t>
            </a:r>
            <a:r>
              <a:rPr lang="en-US" sz="1400" dirty="0">
                <a:latin typeface="Ubisoft Sans" panose="02000504030000020004" pitchFamily="2" charset="-78"/>
                <a:cs typeface="Ubisoft Sans" panose="02000504030000020004" pitchFamily="2" charset="-78"/>
              </a:rPr>
              <a:t>)</a:t>
            </a:r>
          </a:p>
        </p:txBody>
      </p:sp>
    </p:spTree>
    <p:extLst>
      <p:ext uri="{BB962C8B-B14F-4D97-AF65-F5344CB8AC3E}">
        <p14:creationId xmlns:p14="http://schemas.microsoft.com/office/powerpoint/2010/main" val="3054969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https://lilianweng.github.io/posts/2023-01-10-inference-optimization/</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QUANTIZATION – BITSANDBYTES </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20" name="TextBox 19">
            <a:extLst>
              <a:ext uri="{FF2B5EF4-FFF2-40B4-BE49-F238E27FC236}">
                <a16:creationId xmlns:a16="http://schemas.microsoft.com/office/drawing/2014/main" id="{8366C65B-82C7-D1FA-C7DF-9A8E381A3F19}"/>
              </a:ext>
            </a:extLst>
          </p:cNvPr>
          <p:cNvSpPr txBox="1"/>
          <p:nvPr/>
        </p:nvSpPr>
        <p:spPr>
          <a:xfrm>
            <a:off x="6684543" y="1994311"/>
            <a:ext cx="4825152" cy="2031325"/>
          </a:xfrm>
          <a:prstGeom prst="rect">
            <a:avLst/>
          </a:prstGeom>
          <a:noFill/>
        </p:spPr>
        <p:txBody>
          <a:bodyPr wrap="square">
            <a:spAutoFit/>
          </a:bodyPr>
          <a:lstStyle/>
          <a:p>
            <a:pPr algn="just"/>
            <a:r>
              <a:rPr lang="en-US" sz="1400" dirty="0">
                <a:latin typeface="Ubisoft Sans" panose="02000504030000020004" pitchFamily="2" charset="-78"/>
                <a:cs typeface="Ubisoft Sans" panose="02000504030000020004" pitchFamily="2" charset="-78"/>
              </a:rPr>
              <a:t>For smaller sized models, regular 8bit quantization (with no input batch) leads to similar performances compared to the fp16 models.</a:t>
            </a:r>
          </a:p>
          <a:p>
            <a:pPr algn="just"/>
            <a:endParaRPr lang="en-US" sz="1400" dirty="0">
              <a:latin typeface="Ubisoft Sans" panose="02000504030000020004" pitchFamily="2" charset="-78"/>
              <a:cs typeface="Ubisoft Sans" panose="02000504030000020004" pitchFamily="2" charset="-78"/>
            </a:endParaRPr>
          </a:p>
          <a:p>
            <a:pPr algn="just"/>
            <a:r>
              <a:rPr lang="en-US" sz="1400" dirty="0">
                <a:latin typeface="Ubisoft Sans" panose="02000504030000020004" pitchFamily="2" charset="-78"/>
                <a:cs typeface="Ubisoft Sans" panose="02000504030000020004" pitchFamily="2" charset="-78"/>
              </a:rPr>
              <a:t>Yet, for bigger models, such approach tend to fail due to the highly dynamic range of layer outputs. </a:t>
            </a:r>
          </a:p>
          <a:p>
            <a:pPr algn="just"/>
            <a:endParaRPr lang="en-US" sz="1400" dirty="0">
              <a:latin typeface="Ubisoft Sans" panose="02000504030000020004" pitchFamily="2" charset="-78"/>
              <a:cs typeface="Ubisoft Sans" panose="02000504030000020004" pitchFamily="2" charset="-78"/>
            </a:endParaRPr>
          </a:p>
          <a:p>
            <a:pPr algn="just"/>
            <a:r>
              <a:rPr lang="en-US" sz="1400" dirty="0">
                <a:latin typeface="Ubisoft Sans" panose="02000504030000020004" pitchFamily="2" charset="-78"/>
                <a:cs typeface="Ubisoft Sans" panose="02000504030000020004" pitchFamily="2" charset="-78"/>
              </a:rPr>
              <a:t>Specifically, the activation functions tend to create outliers in terms of magnitude (especially with </a:t>
            </a:r>
            <a:r>
              <a:rPr lang="en-US" sz="1400" dirty="0" err="1">
                <a:latin typeface="Ubisoft Sans" panose="02000504030000020004" pitchFamily="2" charset="-78"/>
                <a:cs typeface="Ubisoft Sans" panose="02000504030000020004" pitchFamily="2" charset="-78"/>
              </a:rPr>
              <a:t>ReLu</a:t>
            </a:r>
            <a:r>
              <a:rPr lang="en-US" sz="1400" dirty="0">
                <a:latin typeface="Ubisoft Sans" panose="02000504030000020004" pitchFamily="2" charset="-78"/>
                <a:cs typeface="Ubisoft Sans" panose="02000504030000020004" pitchFamily="2" charset="-78"/>
              </a:rPr>
              <a:t>-like functions).</a:t>
            </a:r>
          </a:p>
        </p:txBody>
      </p:sp>
      <p:pic>
        <p:nvPicPr>
          <p:cNvPr id="6146" name="Picture 2">
            <a:extLst>
              <a:ext uri="{FF2B5EF4-FFF2-40B4-BE49-F238E27FC236}">
                <a16:creationId xmlns:a16="http://schemas.microsoft.com/office/drawing/2014/main" id="{EA32B220-65B2-FDCC-AF4A-EF26EA4963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2538" y="1749196"/>
            <a:ext cx="4745652" cy="39433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72D78400-957F-E4EA-3877-39F9E871F84E}"/>
              </a:ext>
            </a:extLst>
          </p:cNvPr>
          <p:cNvGrpSpPr/>
          <p:nvPr/>
        </p:nvGrpSpPr>
        <p:grpSpPr>
          <a:xfrm>
            <a:off x="6684543" y="4233583"/>
            <a:ext cx="4825152" cy="1095040"/>
            <a:chOff x="6684543" y="4233583"/>
            <a:chExt cx="4825152" cy="1095040"/>
          </a:xfrm>
        </p:grpSpPr>
        <p:sp>
          <p:nvSpPr>
            <p:cNvPr id="3" name="TextBox 2">
              <a:extLst>
                <a:ext uri="{FF2B5EF4-FFF2-40B4-BE49-F238E27FC236}">
                  <a16:creationId xmlns:a16="http://schemas.microsoft.com/office/drawing/2014/main" id="{D60BEFE2-301E-A2BD-5055-D2E399CD1308}"/>
                </a:ext>
              </a:extLst>
            </p:cNvPr>
            <p:cNvSpPr txBox="1"/>
            <p:nvPr/>
          </p:nvSpPr>
          <p:spPr>
            <a:xfrm>
              <a:off x="6684543" y="4233583"/>
              <a:ext cx="4825152" cy="523220"/>
            </a:xfrm>
            <a:prstGeom prst="rect">
              <a:avLst/>
            </a:prstGeom>
            <a:noFill/>
          </p:spPr>
          <p:txBody>
            <a:bodyPr wrap="square">
              <a:spAutoFit/>
            </a:bodyPr>
            <a:lstStyle/>
            <a:p>
              <a:pPr algn="just"/>
              <a:r>
                <a:rPr lang="en-US" sz="1400" dirty="0">
                  <a:latin typeface="Ubisoft Sans" panose="02000504030000020004" pitchFamily="2" charset="-78"/>
                  <a:cs typeface="Ubisoft Sans" panose="02000504030000020004" pitchFamily="2" charset="-78"/>
                </a:rPr>
                <a:t>Bigger models are way more likely to have outlier values, hence bad performances </a:t>
              </a:r>
            </a:p>
          </p:txBody>
        </p:sp>
        <p:sp>
          <p:nvSpPr>
            <p:cNvPr id="4" name="TextBox 3">
              <a:extLst>
                <a:ext uri="{FF2B5EF4-FFF2-40B4-BE49-F238E27FC236}">
                  <a16:creationId xmlns:a16="http://schemas.microsoft.com/office/drawing/2014/main" id="{49F7BD67-4280-24A6-D1A2-39359F2E1384}"/>
                </a:ext>
              </a:extLst>
            </p:cNvPr>
            <p:cNvSpPr txBox="1"/>
            <p:nvPr/>
          </p:nvSpPr>
          <p:spPr>
            <a:xfrm>
              <a:off x="6684543" y="4805403"/>
              <a:ext cx="4825152" cy="523220"/>
            </a:xfrm>
            <a:prstGeom prst="rect">
              <a:avLst/>
            </a:prstGeom>
            <a:noFill/>
          </p:spPr>
          <p:txBody>
            <a:bodyPr wrap="square">
              <a:spAutoFit/>
            </a:bodyPr>
            <a:lstStyle/>
            <a:p>
              <a:pPr algn="just"/>
              <a:r>
                <a:rPr lang="en-US" sz="1400" dirty="0">
                  <a:latin typeface="Ubisoft Sans" panose="02000504030000020004" pitchFamily="2" charset="-78"/>
                  <a:cs typeface="Ubisoft Sans" panose="02000504030000020004" pitchFamily="2" charset="-78"/>
                  <a:sym typeface="Wingdings" panose="05000000000000000000" pitchFamily="2" charset="2"/>
                </a:rPr>
                <a:t> </a:t>
              </a:r>
              <a:r>
                <a:rPr lang="en-US" sz="1400" dirty="0">
                  <a:latin typeface="Ubisoft Sans" panose="02000504030000020004" pitchFamily="2" charset="-78"/>
                  <a:cs typeface="Ubisoft Sans" panose="02000504030000020004" pitchFamily="2" charset="-78"/>
                </a:rPr>
                <a:t>Mixed precision quantization comes into play: outliers can be kept in FP16 while regular values are in INTX.</a:t>
              </a:r>
            </a:p>
          </p:txBody>
        </p:sp>
      </p:grpSp>
    </p:spTree>
    <p:extLst>
      <p:ext uri="{BB962C8B-B14F-4D97-AF65-F5344CB8AC3E}">
        <p14:creationId xmlns:p14="http://schemas.microsoft.com/office/powerpoint/2010/main" val="130137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https://lilianweng.github.io/posts/2023-01-10-inference-optimization/</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QUANTIZATION – BITSANDBYTES </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2" name="TextBox 1">
            <a:extLst>
              <a:ext uri="{FF2B5EF4-FFF2-40B4-BE49-F238E27FC236}">
                <a16:creationId xmlns:a16="http://schemas.microsoft.com/office/drawing/2014/main" id="{1079D3F6-8476-C98E-E59D-B37D251CDA47}"/>
              </a:ext>
            </a:extLst>
          </p:cNvPr>
          <p:cNvSpPr txBox="1"/>
          <p:nvPr/>
        </p:nvSpPr>
        <p:spPr>
          <a:xfrm>
            <a:off x="1635893" y="2843683"/>
            <a:ext cx="8915400" cy="2585323"/>
          </a:xfrm>
          <a:prstGeom prst="rect">
            <a:avLst/>
          </a:prstGeom>
          <a:noFill/>
        </p:spPr>
        <p:txBody>
          <a:bodyPr wrap="square">
            <a:spAutoFit/>
          </a:bodyPr>
          <a:lstStyle/>
          <a:p>
            <a:pPr algn="just"/>
            <a:r>
              <a:rPr lang="fr-FR" dirty="0" err="1">
                <a:latin typeface="Ubisoft Sans" panose="02000504030000020004" pitchFamily="2" charset="-78"/>
                <a:cs typeface="Ubisoft Sans" panose="02000504030000020004" pitchFamily="2" charset="-78"/>
              </a:rPr>
              <a:t>Bitsandbytes</a:t>
            </a:r>
            <a:r>
              <a:rPr lang="fr-FR" dirty="0">
                <a:latin typeface="Ubisoft Sans" panose="02000504030000020004" pitchFamily="2" charset="-78"/>
                <a:cs typeface="Ubisoft Sans" panose="02000504030000020004" pitchFamily="2" charset="-78"/>
              </a:rPr>
              <a:t> (LLM.int8) can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used</a:t>
            </a:r>
            <a:r>
              <a:rPr lang="fr-FR" dirty="0">
                <a:latin typeface="Ubisoft Sans" panose="02000504030000020004" pitchFamily="2" charset="-78"/>
                <a:cs typeface="Ubisoft Sans" panose="02000504030000020004" pitchFamily="2" charset="-78"/>
              </a:rPr>
              <a:t> on </a:t>
            </a:r>
            <a:r>
              <a:rPr lang="fr-FR" dirty="0" err="1">
                <a:latin typeface="Ubisoft Sans" panose="02000504030000020004" pitchFamily="2" charset="-78"/>
                <a:cs typeface="Ubisoft Sans" panose="02000504030000020004" pitchFamily="2" charset="-78"/>
              </a:rPr>
              <a:t>any</a:t>
            </a:r>
            <a:r>
              <a:rPr lang="fr-FR" dirty="0">
                <a:latin typeface="Ubisoft Sans" panose="02000504030000020004" pitchFamily="2" charset="-78"/>
                <a:cs typeface="Ubisoft Sans" panose="02000504030000020004" pitchFamily="2" charset="-78"/>
              </a:rPr>
              <a:t> model, at runtime:</a:t>
            </a:r>
          </a:p>
          <a:p>
            <a:pPr marL="342900" indent="-342900" algn="just">
              <a:buFont typeface="+mj-lt"/>
              <a:buAutoNum type="arabicPeriod"/>
            </a:pPr>
            <a:endParaRPr lang="fr-FR" dirty="0">
              <a:latin typeface="Ubisoft Sans" panose="02000504030000020004" pitchFamily="2" charset="-78"/>
              <a:cs typeface="Ubisoft Sans" panose="02000504030000020004" pitchFamily="2" charset="-78"/>
            </a:endParaRPr>
          </a:p>
          <a:p>
            <a:pPr marL="800100" lvl="1" indent="-342900" algn="just">
              <a:buFont typeface="+mj-lt"/>
              <a:buAutoNum type="arabicPeriod"/>
            </a:pPr>
            <a:r>
              <a:rPr lang="fr-FR" dirty="0" err="1">
                <a:latin typeface="Ubisoft Sans" panose="02000504030000020004" pitchFamily="2" charset="-78"/>
                <a:cs typeface="Ubisoft Sans" panose="02000504030000020004" pitchFamily="2" charset="-78"/>
              </a:rPr>
              <a:t>Extract</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larger</a:t>
            </a:r>
            <a:r>
              <a:rPr lang="fr-FR" dirty="0">
                <a:latin typeface="Ubisoft Sans" panose="02000504030000020004" pitchFamily="2" charset="-78"/>
                <a:cs typeface="Ubisoft Sans" panose="02000504030000020004" pitchFamily="2" charset="-78"/>
              </a:rPr>
              <a:t> values (</a:t>
            </a:r>
            <a:r>
              <a:rPr lang="fr-FR" dirty="0" err="1">
                <a:latin typeface="Ubisoft Sans" panose="02000504030000020004" pitchFamily="2" charset="-78"/>
                <a:cs typeface="Ubisoft Sans" panose="02000504030000020004" pitchFamily="2" charset="-78"/>
              </a:rPr>
              <a:t>outliers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columnwise</a:t>
            </a:r>
            <a:r>
              <a:rPr lang="fr-FR" dirty="0">
                <a:latin typeface="Ubisoft Sans" panose="02000504030000020004" pitchFamily="2" charset="-78"/>
                <a:cs typeface="Ubisoft Sans" panose="02000504030000020004" pitchFamily="2" charset="-78"/>
              </a:rPr>
              <a:t> from the input </a:t>
            </a:r>
            <a:r>
              <a:rPr lang="fr-FR" dirty="0" err="1">
                <a:latin typeface="Ubisoft Sans" panose="02000504030000020004" pitchFamily="2" charset="-78"/>
                <a:cs typeface="Ubisoft Sans" panose="02000504030000020004" pitchFamily="2" charset="-78"/>
              </a:rPr>
              <a:t>hidden</a:t>
            </a:r>
            <a:r>
              <a:rPr lang="fr-FR" dirty="0">
                <a:latin typeface="Ubisoft Sans" panose="02000504030000020004" pitchFamily="2" charset="-78"/>
                <a:cs typeface="Ubisoft Sans" panose="02000504030000020004" pitchFamily="2" charset="-78"/>
              </a:rPr>
              <a:t> states</a:t>
            </a:r>
          </a:p>
          <a:p>
            <a:pPr marL="800100" lvl="1" indent="-342900" algn="just">
              <a:buFont typeface="+mj-lt"/>
              <a:buAutoNum type="arabicPeriod"/>
            </a:pPr>
            <a:endParaRPr lang="fr-FR" dirty="0">
              <a:latin typeface="Ubisoft Sans" panose="02000504030000020004" pitchFamily="2" charset="-78"/>
              <a:cs typeface="Ubisoft Sans" panose="02000504030000020004" pitchFamily="2" charset="-78"/>
            </a:endParaRPr>
          </a:p>
          <a:p>
            <a:pPr marL="800100" lvl="1" indent="-342900" algn="just">
              <a:buFont typeface="+mj-lt"/>
              <a:buAutoNum type="arabicPeriod"/>
            </a:pPr>
            <a:r>
              <a:rPr lang="fr-FR" dirty="0" err="1">
                <a:latin typeface="Ubisoft Sans" panose="02000504030000020004" pitchFamily="2" charset="-78"/>
                <a:cs typeface="Ubisoft Sans" panose="02000504030000020004" pitchFamily="2" charset="-78"/>
              </a:rPr>
              <a:t>Perform</a:t>
            </a:r>
            <a:r>
              <a:rPr lang="fr-FR" dirty="0">
                <a:latin typeface="Ubisoft Sans" panose="02000504030000020004" pitchFamily="2" charset="-78"/>
                <a:cs typeface="Ubisoft Sans" panose="02000504030000020004" pitchFamily="2" charset="-78"/>
              </a:rPr>
              <a:t> the matrix multiplication of the </a:t>
            </a:r>
            <a:r>
              <a:rPr lang="fr-FR" dirty="0" err="1">
                <a:latin typeface="Ubisoft Sans" panose="02000504030000020004" pitchFamily="2" charset="-78"/>
                <a:cs typeface="Ubisoft Sans" panose="02000504030000020004" pitchFamily="2" charset="-78"/>
              </a:rPr>
              <a:t>outliers</a:t>
            </a:r>
            <a:r>
              <a:rPr lang="fr-FR" dirty="0">
                <a:latin typeface="Ubisoft Sans" panose="02000504030000020004" pitchFamily="2" charset="-78"/>
                <a:cs typeface="Ubisoft Sans" panose="02000504030000020004" pitchFamily="2" charset="-78"/>
              </a:rPr>
              <a:t> in FP16 and the non-</a:t>
            </a:r>
            <a:r>
              <a:rPr lang="fr-FR" dirty="0" err="1">
                <a:latin typeface="Ubisoft Sans" panose="02000504030000020004" pitchFamily="2" charset="-78"/>
                <a:cs typeface="Ubisoft Sans" panose="02000504030000020004" pitchFamily="2" charset="-78"/>
              </a:rPr>
              <a:t>outliers</a:t>
            </a:r>
            <a:r>
              <a:rPr lang="fr-FR" dirty="0">
                <a:latin typeface="Ubisoft Sans" panose="02000504030000020004" pitchFamily="2" charset="-78"/>
                <a:cs typeface="Ubisoft Sans" panose="02000504030000020004" pitchFamily="2" charset="-78"/>
              </a:rPr>
              <a:t> in INT8</a:t>
            </a:r>
          </a:p>
          <a:p>
            <a:pPr marL="800100" lvl="1" indent="-342900" algn="just">
              <a:buFont typeface="+mj-lt"/>
              <a:buAutoNum type="arabicPeriod"/>
            </a:pPr>
            <a:endParaRPr lang="fr-FR" dirty="0">
              <a:latin typeface="Ubisoft Sans" panose="02000504030000020004" pitchFamily="2" charset="-78"/>
              <a:cs typeface="Ubisoft Sans" panose="02000504030000020004" pitchFamily="2" charset="-78"/>
            </a:endParaRPr>
          </a:p>
          <a:p>
            <a:pPr marL="800100" lvl="1" indent="-342900" algn="just">
              <a:buFont typeface="+mj-lt"/>
              <a:buAutoNum type="arabicPeriod"/>
            </a:pPr>
            <a:r>
              <a:rPr lang="fr-FR" dirty="0">
                <a:latin typeface="Ubisoft Sans" panose="02000504030000020004" pitchFamily="2" charset="-78"/>
                <a:cs typeface="Ubisoft Sans" panose="02000504030000020004" pitchFamily="2" charset="-78"/>
              </a:rPr>
              <a:t>Scale-up the non-</a:t>
            </a:r>
            <a:r>
              <a:rPr lang="fr-FR" dirty="0" err="1">
                <a:latin typeface="Ubisoft Sans" panose="02000504030000020004" pitchFamily="2" charset="-78"/>
                <a:cs typeface="Ubisoft Sans" panose="02000504030000020004" pitchFamily="2" charset="-78"/>
              </a:rPr>
              <a:t>outlier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results</a:t>
            </a:r>
            <a:r>
              <a:rPr lang="fr-FR" dirty="0">
                <a:latin typeface="Ubisoft Sans" panose="02000504030000020004" pitchFamily="2" charset="-78"/>
                <a:cs typeface="Ubisoft Sans" panose="02000504030000020004" pitchFamily="2" charset="-78"/>
              </a:rPr>
              <a:t> to pull the values back to FP16, and </a:t>
            </a:r>
            <a:r>
              <a:rPr lang="fr-FR" dirty="0" err="1">
                <a:latin typeface="Ubisoft Sans" panose="02000504030000020004" pitchFamily="2" charset="-78"/>
                <a:cs typeface="Ubisoft Sans" panose="02000504030000020004" pitchFamily="2" charset="-78"/>
              </a:rPr>
              <a:t>add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them</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outlier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results</a:t>
            </a:r>
            <a:r>
              <a:rPr lang="fr-FR" dirty="0">
                <a:latin typeface="Ubisoft Sans" panose="02000504030000020004" pitchFamily="2" charset="-78"/>
                <a:cs typeface="Ubisoft Sans" panose="02000504030000020004" pitchFamily="2" charset="-78"/>
              </a:rPr>
              <a:t> in FP16</a:t>
            </a:r>
            <a:endParaRPr lang="en-GB"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8947986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https://lilianweng.github.io/posts/2023-01-10-inference-optimization/</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QUANTIZATION – BITSANDBYTES </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28" name="Picture 4">
            <a:extLst>
              <a:ext uri="{FF2B5EF4-FFF2-40B4-BE49-F238E27FC236}">
                <a16:creationId xmlns:a16="http://schemas.microsoft.com/office/drawing/2014/main" id="{46F2BA18-C1AA-49C3-4ABF-4D3949E2C2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02" y="1677084"/>
            <a:ext cx="9812382" cy="3973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21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https://huggingface.co/blog/merve/quantization</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SIDE NOTE - QUANTIZATION </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2" name="Rectangle 1">
            <a:extLst>
              <a:ext uri="{FF2B5EF4-FFF2-40B4-BE49-F238E27FC236}">
                <a16:creationId xmlns:a16="http://schemas.microsoft.com/office/drawing/2014/main" id="{23B0032E-406D-D7DB-BCB7-97BAB41C0709}"/>
              </a:ext>
            </a:extLst>
          </p:cNvPr>
          <p:cNvSpPr/>
          <p:nvPr/>
        </p:nvSpPr>
        <p:spPr>
          <a:xfrm>
            <a:off x="1900260" y="3397680"/>
            <a:ext cx="8386666" cy="646331"/>
          </a:xfrm>
          <a:prstGeom prst="rect">
            <a:avLst/>
          </a:prstGeom>
        </p:spPr>
        <p:txBody>
          <a:bodyPr wrap="square">
            <a:spAutoFit/>
          </a:bodyPr>
          <a:lstStyle/>
          <a:p>
            <a:pPr algn="just"/>
            <a:r>
              <a:rPr lang="en-GB" dirty="0">
                <a:latin typeface="Ubisoft Sans" panose="02000504030000020004" pitchFamily="2" charset="-78"/>
                <a:cs typeface="Ubisoft Sans" panose="02000504030000020004" pitchFamily="2" charset="-78"/>
              </a:rPr>
              <a:t>Does representing number with a lower precision (aka less bits) increase or decrease the latency?</a:t>
            </a:r>
          </a:p>
        </p:txBody>
      </p:sp>
    </p:spTree>
    <p:extLst>
      <p:ext uri="{BB962C8B-B14F-4D97-AF65-F5344CB8AC3E}">
        <p14:creationId xmlns:p14="http://schemas.microsoft.com/office/powerpoint/2010/main" val="2901895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6D7A4A4-C33B-4AEB-AFAE-591D6ACABD6C}"/>
              </a:ext>
            </a:extLst>
          </p:cNvPr>
          <p:cNvSpPr txBox="1"/>
          <p:nvPr/>
        </p:nvSpPr>
        <p:spPr>
          <a:xfrm>
            <a:off x="3371211" y="5900443"/>
            <a:ext cx="5449578" cy="253916"/>
          </a:xfrm>
          <a:prstGeom prst="rect">
            <a:avLst/>
          </a:prstGeom>
          <a:noFill/>
        </p:spPr>
        <p:txBody>
          <a:bodyPr wrap="square">
            <a:spAutoFit/>
          </a:bodyPr>
          <a:lstStyle/>
          <a:p>
            <a:pPr algn="ctr"/>
            <a:r>
              <a:rPr lang="fr-FR" sz="1050" dirty="0">
                <a:effectLst/>
                <a:hlinkClick r:id="rId6"/>
              </a:rPr>
              <a:t>https://huggingface.co/blog/merve/quantization</a:t>
            </a:r>
            <a:endParaRPr lang="fr-FR" sz="1050" dirty="0">
              <a:effectLst/>
            </a:endParaRPr>
          </a:p>
        </p:txBody>
      </p:sp>
      <p:sp>
        <p:nvSpPr>
          <p:cNvPr id="16" name="TextBox 15">
            <a:extLst>
              <a:ext uri="{FF2B5EF4-FFF2-40B4-BE49-F238E27FC236}">
                <a16:creationId xmlns:a16="http://schemas.microsoft.com/office/drawing/2014/main" id="{08D1B31B-44B7-4D2E-8E05-842376A44BEE}"/>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SIDE NOTE - QUANTIZATION </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2" name="Rectangle 1">
            <a:extLst>
              <a:ext uri="{FF2B5EF4-FFF2-40B4-BE49-F238E27FC236}">
                <a16:creationId xmlns:a16="http://schemas.microsoft.com/office/drawing/2014/main" id="{23B0032E-406D-D7DB-BCB7-97BAB41C0709}"/>
              </a:ext>
            </a:extLst>
          </p:cNvPr>
          <p:cNvSpPr/>
          <p:nvPr/>
        </p:nvSpPr>
        <p:spPr>
          <a:xfrm>
            <a:off x="1900260" y="2784983"/>
            <a:ext cx="8386666" cy="923330"/>
          </a:xfrm>
          <a:prstGeom prst="rect">
            <a:avLst/>
          </a:prstGeom>
        </p:spPr>
        <p:txBody>
          <a:bodyPr wrap="square">
            <a:spAutoFit/>
          </a:bodyPr>
          <a:lstStyle/>
          <a:p>
            <a:pPr algn="just"/>
            <a:r>
              <a:rPr lang="en-GB" b="1" i="1" dirty="0">
                <a:latin typeface="Ubisoft Sans" panose="02000504030000020004" pitchFamily="2" charset="-78"/>
                <a:cs typeface="Ubisoft Sans" panose="02000504030000020004" pitchFamily="2" charset="-78"/>
              </a:rPr>
              <a:t>It depends </a:t>
            </a:r>
            <a:r>
              <a:rPr lang="en-GB" dirty="0">
                <a:latin typeface="Ubisoft Sans" panose="02000504030000020004" pitchFamily="2" charset="-78"/>
                <a:cs typeface="Ubisoft Sans" panose="02000504030000020004" pitchFamily="2" charset="-78"/>
              </a:rPr>
              <a:t>: GPU kernels are optimized for fp16/32 operations, but not always for </a:t>
            </a:r>
            <a:r>
              <a:rPr lang="en-GB" dirty="0" err="1">
                <a:latin typeface="Ubisoft Sans" panose="02000504030000020004" pitchFamily="2" charset="-78"/>
                <a:cs typeface="Ubisoft Sans" panose="02000504030000020004" pitchFamily="2" charset="-78"/>
              </a:rPr>
              <a:t>intX</a:t>
            </a:r>
            <a:r>
              <a:rPr lang="en-GB" dirty="0">
                <a:latin typeface="Ubisoft Sans" panose="02000504030000020004" pitchFamily="2" charset="-78"/>
                <a:cs typeface="Ubisoft Sans" panose="02000504030000020004" pitchFamily="2" charset="-78"/>
              </a:rPr>
              <a:t> computation (e.g. int4 x fp16). It is quite dependent on your GPU architecture. </a:t>
            </a:r>
            <a:endParaRPr lang="en-GB" b="1" i="1" dirty="0">
              <a:latin typeface="Ubisoft Sans" panose="02000504030000020004" pitchFamily="2" charset="-78"/>
              <a:cs typeface="Ubisoft Sans" panose="02000504030000020004" pitchFamily="2" charset="-78"/>
            </a:endParaRPr>
          </a:p>
        </p:txBody>
      </p:sp>
      <p:sp>
        <p:nvSpPr>
          <p:cNvPr id="3" name="Rectangle 2">
            <a:extLst>
              <a:ext uri="{FF2B5EF4-FFF2-40B4-BE49-F238E27FC236}">
                <a16:creationId xmlns:a16="http://schemas.microsoft.com/office/drawing/2014/main" id="{A44E1C68-B59E-32C5-1511-41EA3FEB1D35}"/>
              </a:ext>
            </a:extLst>
          </p:cNvPr>
          <p:cNvSpPr/>
          <p:nvPr/>
        </p:nvSpPr>
        <p:spPr>
          <a:xfrm>
            <a:off x="1900260" y="3881048"/>
            <a:ext cx="8386666" cy="646331"/>
          </a:xfrm>
          <a:prstGeom prst="rect">
            <a:avLst/>
          </a:prstGeom>
        </p:spPr>
        <p:txBody>
          <a:bodyPr wrap="square">
            <a:spAutoFit/>
          </a:bodyPr>
          <a:lstStyle/>
          <a:p>
            <a:pPr algn="just"/>
            <a:r>
              <a:rPr lang="en-GB" dirty="0">
                <a:latin typeface="Ubisoft Sans" panose="02000504030000020004" pitchFamily="2" charset="-78"/>
                <a:cs typeface="Ubisoft Sans" panose="02000504030000020004" pitchFamily="2" charset="-78"/>
              </a:rPr>
              <a:t>Still, quantization will always yield a model with a smaller memory footprint, allowing you to load them on consumer grade (cheaper) GPUs. </a:t>
            </a:r>
          </a:p>
        </p:txBody>
      </p:sp>
    </p:spTree>
    <p:extLst>
      <p:ext uri="{BB962C8B-B14F-4D97-AF65-F5344CB8AC3E}">
        <p14:creationId xmlns:p14="http://schemas.microsoft.com/office/powerpoint/2010/main" val="3995007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25" y="-5414"/>
            <a:ext cx="12206437" cy="6877926"/>
            <a:chOff x="-9625" y="-5414"/>
            <a:chExt cx="12206437" cy="6877926"/>
          </a:xfrm>
        </p:grpSpPr>
        <p:pic>
          <p:nvPicPr>
            <p:cNvPr id="22" name="Picture 2" descr="https://i.redd.it/1144jktzp0t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368DA7C-F6D5-4D04-BF4C-810CCD4E83E6}"/>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p:cNvSpPr txBox="1">
            <a:spLocks noGrp="1"/>
          </p:cNvSpPr>
          <p:nvPr>
            <p:ph type="title"/>
          </p:nvPr>
        </p:nvSpPr>
        <p:spPr>
          <a:xfrm>
            <a:off x="279167" y="1190879"/>
            <a:ext cx="11633667" cy="4476244"/>
          </a:xfrm>
          <a:prstGeom prst="rect">
            <a:avLst/>
          </a:prstGeom>
        </p:spPr>
        <p:txBody>
          <a:bodyPr/>
          <a:lstStyle/>
          <a:p>
            <a:pPr algn="ctr"/>
            <a:r>
              <a:rPr lang="fr-FR" sz="1600" b="1" dirty="0">
                <a:solidFill>
                  <a:schemeClr val="bg1"/>
                </a:solidFill>
                <a:latin typeface="Ubisoft Sans" pitchFamily="50" charset="0"/>
              </a:rPr>
              <a:t>MODEL SIZE REDUCTION</a:t>
            </a:r>
            <a:br>
              <a:rPr lang="fr-FR" sz="2667" b="1" dirty="0">
                <a:solidFill>
                  <a:schemeClr val="bg1"/>
                </a:solidFill>
                <a:latin typeface="Ubisoft Sans" pitchFamily="50" charset="0"/>
              </a:rPr>
            </a:br>
            <a:r>
              <a:rPr lang="fr-FR" sz="3600" b="1" dirty="0">
                <a:solidFill>
                  <a:schemeClr val="bg1"/>
                </a:solidFill>
                <a:latin typeface="Ubisoft Sans" pitchFamily="50" charset="0"/>
              </a:rPr>
              <a:t>PRUNING</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57C62BD1-273D-4147-9DD0-E5B8447DC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BB67C8C-4E75-479F-90C0-7CABE951C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pic>
        <p:nvPicPr>
          <p:cNvPr id="11" name="Picture 10">
            <a:extLst>
              <a:ext uri="{FF2B5EF4-FFF2-40B4-BE49-F238E27FC236}">
                <a16:creationId xmlns:a16="http://schemas.microsoft.com/office/drawing/2014/main" id="{5F779F99-8423-471D-BD87-BE712FF821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692" y="6110963"/>
            <a:ext cx="1385316" cy="539496"/>
          </a:xfrm>
          <a:prstGeom prst="rect">
            <a:avLst/>
          </a:prstGeom>
        </p:spPr>
      </p:pic>
    </p:spTree>
    <p:extLst>
      <p:ext uri="{BB962C8B-B14F-4D97-AF65-F5344CB8AC3E}">
        <p14:creationId xmlns:p14="http://schemas.microsoft.com/office/powerpoint/2010/main" val="318721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USING A PRETRAINED CLASSIFIER</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EE31394-CAB8-42AB-91DE-9AADC604C052}"/>
              </a:ext>
            </a:extLst>
          </p:cNvPr>
          <p:cNvSpPr/>
          <p:nvPr/>
        </p:nvSpPr>
        <p:spPr>
          <a:xfrm>
            <a:off x="1620786" y="1701236"/>
            <a:ext cx="8945614" cy="369332"/>
          </a:xfrm>
          <a:prstGeom prst="rect">
            <a:avLst/>
          </a:prstGeom>
        </p:spPr>
        <p:txBody>
          <a:bodyPr wrap="square">
            <a:spAutoFit/>
          </a:bodyPr>
          <a:lstStyle/>
          <a:p>
            <a:pPr algn="ctr"/>
            <a:r>
              <a:rPr lang="fr-FR" dirty="0" err="1">
                <a:latin typeface="Ubisoft Sans" panose="02000504030000020004" pitchFamily="2" charset="-78"/>
                <a:cs typeface="Ubisoft Sans" panose="02000504030000020004" pitchFamily="2" charset="-78"/>
              </a:rPr>
              <a:t>Similarly</a:t>
            </a:r>
            <a:r>
              <a:rPr lang="fr-FR" dirty="0">
                <a:latin typeface="Ubisoft Sans" panose="02000504030000020004" pitchFamily="2" charset="-78"/>
                <a:cs typeface="Ubisoft Sans" panose="02000504030000020004" pitchFamily="2" charset="-78"/>
              </a:rPr>
              <a:t>, fine </a:t>
            </a:r>
            <a:r>
              <a:rPr lang="fr-FR" dirty="0" err="1">
                <a:latin typeface="Ubisoft Sans" panose="02000504030000020004" pitchFamily="2" charset="-78"/>
                <a:cs typeface="Ubisoft Sans" panose="02000504030000020004" pitchFamily="2" charset="-78"/>
              </a:rPr>
              <a:t>tuned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models</a:t>
            </a:r>
            <a:r>
              <a:rPr lang="fr-FR" dirty="0">
                <a:latin typeface="Ubisoft Sans" panose="02000504030000020004" pitchFamily="2" charset="-78"/>
                <a:cs typeface="Ubisoft Sans" panose="02000504030000020004" pitchFamily="2" charset="-78"/>
              </a:rPr>
              <a:t> can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loaded</a:t>
            </a:r>
            <a:r>
              <a:rPr lang="fr-FR" dirty="0">
                <a:latin typeface="Ubisoft Sans" panose="02000504030000020004" pitchFamily="2" charset="-78"/>
                <a:cs typeface="Ubisoft Sans" panose="02000504030000020004" pitchFamily="2" charset="-78"/>
              </a:rPr>
              <a:t> in </a:t>
            </a:r>
            <a:r>
              <a:rPr lang="fr-FR" dirty="0" err="1">
                <a:latin typeface="Ubisoft Sans" panose="02000504030000020004" pitchFamily="2" charset="-78"/>
                <a:cs typeface="Ubisoft Sans" panose="02000504030000020004" pitchFamily="2" charset="-78"/>
              </a:rPr>
              <a:t>less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than</a:t>
            </a:r>
            <a:r>
              <a:rPr lang="fr-FR" dirty="0">
                <a:latin typeface="Ubisoft Sans" panose="02000504030000020004" pitchFamily="2" charset="-78"/>
                <a:cs typeface="Ubisoft Sans" panose="02000504030000020004" pitchFamily="2" charset="-78"/>
              </a:rPr>
              <a:t> 10 </a:t>
            </a:r>
            <a:r>
              <a:rPr lang="fr-FR" dirty="0" err="1">
                <a:latin typeface="Ubisoft Sans" panose="02000504030000020004" pitchFamily="2" charset="-78"/>
                <a:cs typeface="Ubisoft Sans" panose="02000504030000020004" pitchFamily="2" charset="-78"/>
              </a:rPr>
              <a:t>lines</a:t>
            </a:r>
            <a:r>
              <a:rPr lang="fr-FR" dirty="0">
                <a:latin typeface="Ubisoft Sans" panose="02000504030000020004" pitchFamily="2" charset="-78"/>
                <a:cs typeface="Ubisoft Sans" panose="02000504030000020004" pitchFamily="2" charset="-78"/>
              </a:rPr>
              <a:t> of code:</a:t>
            </a:r>
          </a:p>
        </p:txBody>
      </p:sp>
      <p:pic>
        <p:nvPicPr>
          <p:cNvPr id="4" name="Picture 3" descr="Text&#10;&#10;Description automatically generated">
            <a:extLst>
              <a:ext uri="{FF2B5EF4-FFF2-40B4-BE49-F238E27FC236}">
                <a16:creationId xmlns:a16="http://schemas.microsoft.com/office/drawing/2014/main" id="{81BF08A0-3F9B-418B-981E-4295432317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2480" y="2183288"/>
            <a:ext cx="7794960" cy="3897480"/>
          </a:xfrm>
          <a:prstGeom prst="rect">
            <a:avLst/>
          </a:prstGeom>
        </p:spPr>
      </p:pic>
    </p:spTree>
    <p:extLst>
      <p:ext uri="{BB962C8B-B14F-4D97-AF65-F5344CB8AC3E}">
        <p14:creationId xmlns:p14="http://schemas.microsoft.com/office/powerpoint/2010/main" val="3609245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PRUNING ATTENTION HEADS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15" descr="A picture containing text&#10;&#10;Description automatically generated">
            <a:extLst>
              <a:ext uri="{FF2B5EF4-FFF2-40B4-BE49-F238E27FC236}">
                <a16:creationId xmlns:a16="http://schemas.microsoft.com/office/drawing/2014/main" id="{8F4332E1-CF4F-4AFF-8E79-A68809CC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57B298E9-0968-4B29-B06D-4F7017C6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8" name="Picture 2" descr="https://world.ubisoft.org/job/itd/SecurityRiskManagement/Internal.Documents/Data%20Classification%20Cartridge/L1_normal_EN.png">
            <a:extLst>
              <a:ext uri="{FF2B5EF4-FFF2-40B4-BE49-F238E27FC236}">
                <a16:creationId xmlns:a16="http://schemas.microsoft.com/office/drawing/2014/main" id="{75A024DD-9DDC-479C-906D-BAAEBD9D4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827A7CA-24B2-48D2-8EE2-C259AD619868}"/>
              </a:ext>
            </a:extLst>
          </p:cNvPr>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http://jalammar.github.io/illustrated-transformer/</a:t>
            </a:r>
            <a:endParaRPr lang="fr-FR" sz="1200" dirty="0">
              <a:latin typeface="Ubisoft Sans" panose="02000504030000020004" pitchFamily="2" charset="-78"/>
              <a:cs typeface="Ubisoft Sans" panose="02000504030000020004" pitchFamily="2" charset="-78"/>
            </a:endParaRPr>
          </a:p>
        </p:txBody>
      </p:sp>
      <p:pic>
        <p:nvPicPr>
          <p:cNvPr id="15" name="Picture 2" descr="http://jalammar.github.io/images/t/transformer_multi-headed_self-attention-recap.png">
            <a:extLst>
              <a:ext uri="{FF2B5EF4-FFF2-40B4-BE49-F238E27FC236}">
                <a16:creationId xmlns:a16="http://schemas.microsoft.com/office/drawing/2014/main" id="{B446D21E-0F90-446A-B71D-CC38B9C10D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2817" y="1543144"/>
            <a:ext cx="7734286" cy="43303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23B877B-71E2-4180-9C8E-6D19705F3B1F}"/>
              </a:ext>
            </a:extLst>
          </p:cNvPr>
          <p:cNvSpPr/>
          <p:nvPr/>
        </p:nvSpPr>
        <p:spPr>
          <a:xfrm>
            <a:off x="4395831" y="1543145"/>
            <a:ext cx="1585519" cy="43303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79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PRUNING ATTENTION HEADS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15" descr="A picture containing text&#10;&#10;Description automatically generated">
            <a:extLst>
              <a:ext uri="{FF2B5EF4-FFF2-40B4-BE49-F238E27FC236}">
                <a16:creationId xmlns:a16="http://schemas.microsoft.com/office/drawing/2014/main" id="{8F4332E1-CF4F-4AFF-8E79-A68809CC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57B298E9-0968-4B29-B06D-4F7017C6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8" name="Picture 2" descr="https://world.ubisoft.org/job/itd/SecurityRiskManagement/Internal.Documents/Data%20Classification%20Cartridge/L1_normal_EN.png">
            <a:extLst>
              <a:ext uri="{FF2B5EF4-FFF2-40B4-BE49-F238E27FC236}">
                <a16:creationId xmlns:a16="http://schemas.microsoft.com/office/drawing/2014/main" id="{75A024DD-9DDC-479C-906D-BAAEBD9D4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827A7CA-24B2-48D2-8EE2-C259AD619868}"/>
              </a:ext>
            </a:extLst>
          </p:cNvPr>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https://lena-voita.github.io/posts/acl19_heads.html</a:t>
            </a:r>
            <a:endParaRPr lang="fr-FR" sz="1200" dirty="0">
              <a:latin typeface="Ubisoft Sans" panose="02000504030000020004" pitchFamily="2" charset="-78"/>
              <a:cs typeface="Ubisoft Sans" panose="02000504030000020004" pitchFamily="2" charset="-78"/>
            </a:endParaRPr>
          </a:p>
        </p:txBody>
      </p:sp>
      <p:sp>
        <p:nvSpPr>
          <p:cNvPr id="13" name="Rectangle 12">
            <a:extLst>
              <a:ext uri="{FF2B5EF4-FFF2-40B4-BE49-F238E27FC236}">
                <a16:creationId xmlns:a16="http://schemas.microsoft.com/office/drawing/2014/main" id="{22C17399-B74D-4B6A-AA3F-C9F8FA7C7E56}"/>
              </a:ext>
            </a:extLst>
          </p:cNvPr>
          <p:cNvSpPr/>
          <p:nvPr/>
        </p:nvSpPr>
        <p:spPr>
          <a:xfrm>
            <a:off x="2475576" y="1842594"/>
            <a:ext cx="7236034"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Research initiatives using a variant of </a:t>
            </a:r>
            <a:r>
              <a:rPr lang="en-US" dirty="0">
                <a:latin typeface="Ubisoft Sans" panose="02000504030000020004" pitchFamily="2" charset="-78"/>
                <a:cs typeface="Ubisoft Sans" panose="02000504030000020004" pitchFamily="2" charset="-78"/>
                <a:hlinkClick r:id="rId7"/>
              </a:rPr>
              <a:t>Layerwise Relevance Propagation</a:t>
            </a:r>
            <a:r>
              <a:rPr lang="en-US" dirty="0">
                <a:latin typeface="Ubisoft Sans" panose="02000504030000020004" pitchFamily="2" charset="-78"/>
                <a:cs typeface="Ubisoft Sans" panose="02000504030000020004" pitchFamily="2" charset="-78"/>
              </a:rPr>
              <a:t> (LRP) have shown that attention heads can play consistent and interpretable roles within the model. As such, attention heads can be:</a:t>
            </a:r>
            <a:endParaRPr lang="fr-FR" b="1" dirty="0">
              <a:latin typeface="Ubisoft Sans" panose="02000504030000020004" pitchFamily="2" charset="-78"/>
              <a:cs typeface="Ubisoft Sans" panose="02000504030000020004" pitchFamily="2" charset="-78"/>
            </a:endParaRPr>
          </a:p>
        </p:txBody>
      </p:sp>
      <p:grpSp>
        <p:nvGrpSpPr>
          <p:cNvPr id="5" name="Group 4">
            <a:extLst>
              <a:ext uri="{FF2B5EF4-FFF2-40B4-BE49-F238E27FC236}">
                <a16:creationId xmlns:a16="http://schemas.microsoft.com/office/drawing/2014/main" id="{676B1EC5-9196-45F9-B5D5-FA5D8713AA19}"/>
              </a:ext>
            </a:extLst>
          </p:cNvPr>
          <p:cNvGrpSpPr/>
          <p:nvPr/>
        </p:nvGrpSpPr>
        <p:grpSpPr>
          <a:xfrm>
            <a:off x="2475576" y="3137009"/>
            <a:ext cx="8958551" cy="2738694"/>
            <a:chOff x="2475576" y="3137009"/>
            <a:chExt cx="8958551" cy="2738694"/>
          </a:xfrm>
        </p:grpSpPr>
        <p:sp>
          <p:nvSpPr>
            <p:cNvPr id="20" name="Rectangle 19">
              <a:extLst>
                <a:ext uri="{FF2B5EF4-FFF2-40B4-BE49-F238E27FC236}">
                  <a16:creationId xmlns:a16="http://schemas.microsoft.com/office/drawing/2014/main" id="{3CCAA6F1-FCF2-4C9A-AD9B-B450E7DF8101}"/>
                </a:ext>
              </a:extLst>
            </p:cNvPr>
            <p:cNvSpPr/>
            <p:nvPr/>
          </p:nvSpPr>
          <p:spPr>
            <a:xfrm>
              <a:off x="2475576" y="3245571"/>
              <a:ext cx="2465540" cy="369332"/>
            </a:xfrm>
            <a:prstGeom prst="rect">
              <a:avLst/>
            </a:prstGeom>
          </p:spPr>
          <p:txBody>
            <a:bodyPr wrap="square">
              <a:spAutoFit/>
            </a:bodyPr>
            <a:lstStyle/>
            <a:p>
              <a:r>
                <a:rPr lang="en-US" b="1" dirty="0">
                  <a:latin typeface="Ubisoft Sans" panose="02000504030000020004" pitchFamily="2" charset="-78"/>
                  <a:cs typeface="Ubisoft Sans" panose="02000504030000020004" pitchFamily="2" charset="-78"/>
                </a:rPr>
                <a:t>Positional heads</a:t>
              </a:r>
              <a:endParaRPr lang="fr-FR" b="1" dirty="0">
                <a:latin typeface="Ubisoft Sans" panose="02000504030000020004" pitchFamily="2" charset="-78"/>
                <a:cs typeface="Ubisoft Sans" panose="02000504030000020004" pitchFamily="2" charset="-78"/>
              </a:endParaRPr>
            </a:p>
          </p:txBody>
        </p:sp>
        <p:sp>
          <p:nvSpPr>
            <p:cNvPr id="21" name="TextBox 20">
              <a:extLst>
                <a:ext uri="{FF2B5EF4-FFF2-40B4-BE49-F238E27FC236}">
                  <a16:creationId xmlns:a16="http://schemas.microsoft.com/office/drawing/2014/main" id="{CCD0376E-A04B-4165-8E63-0DBB84E87DAC}"/>
                </a:ext>
              </a:extLst>
            </p:cNvPr>
            <p:cNvSpPr txBox="1"/>
            <p:nvPr/>
          </p:nvSpPr>
          <p:spPr>
            <a:xfrm>
              <a:off x="2475576" y="3817552"/>
              <a:ext cx="4839624" cy="1477328"/>
            </a:xfrm>
            <a:prstGeom prst="rect">
              <a:avLst/>
            </a:prstGeom>
            <a:noFill/>
          </p:spPr>
          <p:txBody>
            <a:bodyPr wrap="square">
              <a:spAutoFit/>
            </a:bodyPr>
            <a:lstStyle/>
            <a:p>
              <a:pPr algn="just"/>
              <a:r>
                <a:rPr lang="en-US" dirty="0">
                  <a:latin typeface="Ubisoft Sans" panose="02000504030000020004" pitchFamily="2" charset="-78"/>
                  <a:cs typeface="Ubisoft Sans" panose="02000504030000020004" pitchFamily="2" charset="-78"/>
                </a:rPr>
                <a:t>We refer to a head as “positional” if at least 90% of the time its maximum attention weight is assigned to a specific relative position (in practice either -1 or +1, i.e. attention to adjacent tokens).</a:t>
              </a:r>
              <a:endParaRPr lang="fr-FR" dirty="0">
                <a:latin typeface="Ubisoft Sans" panose="02000504030000020004" pitchFamily="2" charset="-78"/>
                <a:cs typeface="Ubisoft Sans" panose="02000504030000020004" pitchFamily="2" charset="-78"/>
              </a:endParaRPr>
            </a:p>
          </p:txBody>
        </p:sp>
        <p:pic>
          <p:nvPicPr>
            <p:cNvPr id="21508" name="Picture 4">
              <a:extLst>
                <a:ext uri="{FF2B5EF4-FFF2-40B4-BE49-F238E27FC236}">
                  <a16:creationId xmlns:a16="http://schemas.microsoft.com/office/drawing/2014/main" id="{60DF02AC-0E91-470E-A03A-DC6A896BD0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9092" y="3137009"/>
              <a:ext cx="3445035" cy="27386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896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PRUNING ATTENTION HEADS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15" descr="A picture containing text&#10;&#10;Description automatically generated">
            <a:extLst>
              <a:ext uri="{FF2B5EF4-FFF2-40B4-BE49-F238E27FC236}">
                <a16:creationId xmlns:a16="http://schemas.microsoft.com/office/drawing/2014/main" id="{8F4332E1-CF4F-4AFF-8E79-A68809CC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57B298E9-0968-4B29-B06D-4F7017C6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8" name="Picture 2" descr="https://world.ubisoft.org/job/itd/SecurityRiskManagement/Internal.Documents/Data%20Classification%20Cartridge/L1_normal_EN.png">
            <a:extLst>
              <a:ext uri="{FF2B5EF4-FFF2-40B4-BE49-F238E27FC236}">
                <a16:creationId xmlns:a16="http://schemas.microsoft.com/office/drawing/2014/main" id="{75A024DD-9DDC-479C-906D-BAAEBD9D4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827A7CA-24B2-48D2-8EE2-C259AD619868}"/>
              </a:ext>
            </a:extLst>
          </p:cNvPr>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https://lena-voita.github.io/posts/acl19_heads.html</a:t>
            </a:r>
            <a:endParaRPr lang="fr-FR" sz="1200" dirty="0">
              <a:latin typeface="Ubisoft Sans" panose="02000504030000020004" pitchFamily="2" charset="-78"/>
              <a:cs typeface="Ubisoft Sans" panose="02000504030000020004" pitchFamily="2" charset="-78"/>
            </a:endParaRPr>
          </a:p>
        </p:txBody>
      </p:sp>
      <p:sp>
        <p:nvSpPr>
          <p:cNvPr id="13" name="Rectangle 12">
            <a:extLst>
              <a:ext uri="{FF2B5EF4-FFF2-40B4-BE49-F238E27FC236}">
                <a16:creationId xmlns:a16="http://schemas.microsoft.com/office/drawing/2014/main" id="{22C17399-B74D-4B6A-AA3F-C9F8FA7C7E56}"/>
              </a:ext>
            </a:extLst>
          </p:cNvPr>
          <p:cNvSpPr/>
          <p:nvPr/>
        </p:nvSpPr>
        <p:spPr>
          <a:xfrm>
            <a:off x="2475576" y="1842594"/>
            <a:ext cx="7236034"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Research initiatives using a variant of </a:t>
            </a:r>
            <a:r>
              <a:rPr lang="en-US" dirty="0">
                <a:latin typeface="Ubisoft Sans" panose="02000504030000020004" pitchFamily="2" charset="-78"/>
                <a:cs typeface="Ubisoft Sans" panose="02000504030000020004" pitchFamily="2" charset="-78"/>
                <a:hlinkClick r:id="rId7"/>
              </a:rPr>
              <a:t>Layerwise Relevance Propagation</a:t>
            </a:r>
            <a:r>
              <a:rPr lang="en-US" dirty="0">
                <a:latin typeface="Ubisoft Sans" panose="02000504030000020004" pitchFamily="2" charset="-78"/>
                <a:cs typeface="Ubisoft Sans" panose="02000504030000020004" pitchFamily="2" charset="-78"/>
              </a:rPr>
              <a:t> (LRP) have shown that attention heads can play consistent and interpretable roles within the model. As such, attention heads can be:</a:t>
            </a:r>
            <a:endParaRPr lang="fr-FR" b="1" dirty="0">
              <a:latin typeface="Ubisoft Sans" panose="02000504030000020004" pitchFamily="2" charset="-78"/>
              <a:cs typeface="Ubisoft Sans" panose="02000504030000020004" pitchFamily="2" charset="-78"/>
            </a:endParaRPr>
          </a:p>
        </p:txBody>
      </p:sp>
      <p:grpSp>
        <p:nvGrpSpPr>
          <p:cNvPr id="2" name="Group 1">
            <a:extLst>
              <a:ext uri="{FF2B5EF4-FFF2-40B4-BE49-F238E27FC236}">
                <a16:creationId xmlns:a16="http://schemas.microsoft.com/office/drawing/2014/main" id="{771B073A-4C02-427F-B52E-AABC0756E4ED}"/>
              </a:ext>
            </a:extLst>
          </p:cNvPr>
          <p:cNvGrpSpPr/>
          <p:nvPr/>
        </p:nvGrpSpPr>
        <p:grpSpPr>
          <a:xfrm>
            <a:off x="2475576" y="3137009"/>
            <a:ext cx="8958551" cy="2712909"/>
            <a:chOff x="2475576" y="3137009"/>
            <a:chExt cx="8958551" cy="2712909"/>
          </a:xfrm>
        </p:grpSpPr>
        <p:pic>
          <p:nvPicPr>
            <p:cNvPr id="45058" name="Picture 2">
              <a:extLst>
                <a:ext uri="{FF2B5EF4-FFF2-40B4-BE49-F238E27FC236}">
                  <a16:creationId xmlns:a16="http://schemas.microsoft.com/office/drawing/2014/main" id="{FB98792E-5D63-437B-B8D8-4B28767C95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9092" y="3137009"/>
              <a:ext cx="3445035" cy="271290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76B1EC5-9196-45F9-B5D5-FA5D8713AA19}"/>
                </a:ext>
              </a:extLst>
            </p:cNvPr>
            <p:cNvGrpSpPr/>
            <p:nvPr/>
          </p:nvGrpSpPr>
          <p:grpSpPr>
            <a:xfrm>
              <a:off x="2475576" y="3245571"/>
              <a:ext cx="4839624" cy="2603306"/>
              <a:chOff x="2475576" y="3245571"/>
              <a:chExt cx="4839624" cy="2603306"/>
            </a:xfrm>
          </p:grpSpPr>
          <p:sp>
            <p:nvSpPr>
              <p:cNvPr id="20" name="Rectangle 19">
                <a:extLst>
                  <a:ext uri="{FF2B5EF4-FFF2-40B4-BE49-F238E27FC236}">
                    <a16:creationId xmlns:a16="http://schemas.microsoft.com/office/drawing/2014/main" id="{3CCAA6F1-FCF2-4C9A-AD9B-B450E7DF8101}"/>
                  </a:ext>
                </a:extLst>
              </p:cNvPr>
              <p:cNvSpPr/>
              <p:nvPr/>
            </p:nvSpPr>
            <p:spPr>
              <a:xfrm>
                <a:off x="2475576" y="3245571"/>
                <a:ext cx="2465540" cy="369332"/>
              </a:xfrm>
              <a:prstGeom prst="rect">
                <a:avLst/>
              </a:prstGeom>
            </p:spPr>
            <p:txBody>
              <a:bodyPr wrap="square">
                <a:spAutoFit/>
              </a:bodyPr>
              <a:lstStyle/>
              <a:p>
                <a:r>
                  <a:rPr lang="en-US" b="1" dirty="0">
                    <a:latin typeface="Ubisoft Sans" panose="02000504030000020004" pitchFamily="2" charset="-78"/>
                    <a:cs typeface="Ubisoft Sans" panose="02000504030000020004" pitchFamily="2" charset="-78"/>
                  </a:rPr>
                  <a:t>Syntactic heads</a:t>
                </a:r>
                <a:endParaRPr lang="fr-FR" b="1" dirty="0">
                  <a:latin typeface="Ubisoft Sans" panose="02000504030000020004" pitchFamily="2" charset="-78"/>
                  <a:cs typeface="Ubisoft Sans" panose="02000504030000020004" pitchFamily="2" charset="-78"/>
                </a:endParaRPr>
              </a:p>
            </p:txBody>
          </p:sp>
          <p:sp>
            <p:nvSpPr>
              <p:cNvPr id="21" name="TextBox 20">
                <a:extLst>
                  <a:ext uri="{FF2B5EF4-FFF2-40B4-BE49-F238E27FC236}">
                    <a16:creationId xmlns:a16="http://schemas.microsoft.com/office/drawing/2014/main" id="{CCD0376E-A04B-4165-8E63-0DBB84E87DAC}"/>
                  </a:ext>
                </a:extLst>
              </p:cNvPr>
              <p:cNvSpPr txBox="1"/>
              <p:nvPr/>
            </p:nvSpPr>
            <p:spPr>
              <a:xfrm>
                <a:off x="2475576" y="3817552"/>
                <a:ext cx="4839624" cy="2031325"/>
              </a:xfrm>
              <a:prstGeom prst="rect">
                <a:avLst/>
              </a:prstGeom>
              <a:noFill/>
            </p:spPr>
            <p:txBody>
              <a:bodyPr wrap="square">
                <a:spAutoFit/>
              </a:bodyPr>
              <a:lstStyle/>
              <a:p>
                <a:pPr algn="just"/>
                <a:r>
                  <a:rPr lang="en-US" dirty="0">
                    <a:latin typeface="Ubisoft Sans" panose="02000504030000020004" pitchFamily="2" charset="-78"/>
                    <a:cs typeface="Ubisoft Sans" panose="02000504030000020004" pitchFamily="2" charset="-78"/>
                  </a:rPr>
                  <a:t>It is hypothesized that, when used to perform translation, the Transformer’s encoder may be responsible for disambiguating the syntactic structure of the source sentence. Some heads seem to attend to tokens corresponding to any of the major syntactic relations in a sentence.</a:t>
                </a:r>
                <a:endParaRPr lang="fr-FR" dirty="0">
                  <a:latin typeface="Ubisoft Sans" panose="02000504030000020004" pitchFamily="2" charset="-78"/>
                  <a:cs typeface="Ubisoft Sans" panose="02000504030000020004" pitchFamily="2" charset="-78"/>
                </a:endParaRPr>
              </a:p>
            </p:txBody>
          </p:sp>
        </p:grpSp>
      </p:grpSp>
    </p:spTree>
    <p:extLst>
      <p:ext uri="{BB962C8B-B14F-4D97-AF65-F5344CB8AC3E}">
        <p14:creationId xmlns:p14="http://schemas.microsoft.com/office/powerpoint/2010/main" val="1336363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0ABD20B6-9606-4A39-8714-71C5C0181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943" y="3078571"/>
            <a:ext cx="3617184" cy="29210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PRUNING ATTENTION HEADS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15" descr="A picture containing text&#10;&#10;Description automatically generated">
            <a:extLst>
              <a:ext uri="{FF2B5EF4-FFF2-40B4-BE49-F238E27FC236}">
                <a16:creationId xmlns:a16="http://schemas.microsoft.com/office/drawing/2014/main" id="{8F4332E1-CF4F-4AFF-8E79-A68809CC2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57B298E9-0968-4B29-B06D-4F7017C6B8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8" name="Picture 2" descr="https://world.ubisoft.org/job/itd/SecurityRiskManagement/Internal.Documents/Data%20Classification%20Cartridge/L1_normal_EN.png">
            <a:extLst>
              <a:ext uri="{FF2B5EF4-FFF2-40B4-BE49-F238E27FC236}">
                <a16:creationId xmlns:a16="http://schemas.microsoft.com/office/drawing/2014/main" id="{75A024DD-9DDC-479C-906D-BAAEBD9D4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827A7CA-24B2-48D2-8EE2-C259AD619868}"/>
              </a:ext>
            </a:extLst>
          </p:cNvPr>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7"/>
              </a:rPr>
              <a:t>https://lena-voita.github.io/posts/acl19_heads.html</a:t>
            </a:r>
            <a:endParaRPr lang="fr-FR" sz="1200" dirty="0">
              <a:latin typeface="Ubisoft Sans" panose="02000504030000020004" pitchFamily="2" charset="-78"/>
              <a:cs typeface="Ubisoft Sans" panose="02000504030000020004" pitchFamily="2" charset="-78"/>
            </a:endParaRPr>
          </a:p>
        </p:txBody>
      </p:sp>
      <p:sp>
        <p:nvSpPr>
          <p:cNvPr id="13" name="Rectangle 12">
            <a:extLst>
              <a:ext uri="{FF2B5EF4-FFF2-40B4-BE49-F238E27FC236}">
                <a16:creationId xmlns:a16="http://schemas.microsoft.com/office/drawing/2014/main" id="{22C17399-B74D-4B6A-AA3F-C9F8FA7C7E56}"/>
              </a:ext>
            </a:extLst>
          </p:cNvPr>
          <p:cNvSpPr/>
          <p:nvPr/>
        </p:nvSpPr>
        <p:spPr>
          <a:xfrm>
            <a:off x="2475576" y="1842594"/>
            <a:ext cx="7236034"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Research initiatives using a variant of </a:t>
            </a:r>
            <a:r>
              <a:rPr lang="en-US" dirty="0">
                <a:latin typeface="Ubisoft Sans" panose="02000504030000020004" pitchFamily="2" charset="-78"/>
                <a:cs typeface="Ubisoft Sans" panose="02000504030000020004" pitchFamily="2" charset="-78"/>
                <a:hlinkClick r:id="rId8"/>
              </a:rPr>
              <a:t>Layerwise Relevance Propagation</a:t>
            </a:r>
            <a:r>
              <a:rPr lang="en-US" dirty="0">
                <a:latin typeface="Ubisoft Sans" panose="02000504030000020004" pitchFamily="2" charset="-78"/>
                <a:cs typeface="Ubisoft Sans" panose="02000504030000020004" pitchFamily="2" charset="-78"/>
              </a:rPr>
              <a:t> (LRP) have shown that attention heads can play consistent and interpretable roles within the model. As such, attention heads can be:</a:t>
            </a:r>
            <a:endParaRPr lang="fr-FR" b="1" dirty="0">
              <a:latin typeface="Ubisoft Sans" panose="02000504030000020004" pitchFamily="2" charset="-78"/>
              <a:cs typeface="Ubisoft Sans" panose="02000504030000020004" pitchFamily="2" charset="-78"/>
            </a:endParaRPr>
          </a:p>
        </p:txBody>
      </p:sp>
      <p:grpSp>
        <p:nvGrpSpPr>
          <p:cNvPr id="5" name="Group 4">
            <a:extLst>
              <a:ext uri="{FF2B5EF4-FFF2-40B4-BE49-F238E27FC236}">
                <a16:creationId xmlns:a16="http://schemas.microsoft.com/office/drawing/2014/main" id="{676B1EC5-9196-45F9-B5D5-FA5D8713AA19}"/>
              </a:ext>
            </a:extLst>
          </p:cNvPr>
          <p:cNvGrpSpPr/>
          <p:nvPr/>
        </p:nvGrpSpPr>
        <p:grpSpPr>
          <a:xfrm>
            <a:off x="2475576" y="3245571"/>
            <a:ext cx="4839624" cy="2603306"/>
            <a:chOff x="2475576" y="3245571"/>
            <a:chExt cx="4839624" cy="2603306"/>
          </a:xfrm>
        </p:grpSpPr>
        <p:sp>
          <p:nvSpPr>
            <p:cNvPr id="20" name="Rectangle 19">
              <a:extLst>
                <a:ext uri="{FF2B5EF4-FFF2-40B4-BE49-F238E27FC236}">
                  <a16:creationId xmlns:a16="http://schemas.microsoft.com/office/drawing/2014/main" id="{3CCAA6F1-FCF2-4C9A-AD9B-B450E7DF8101}"/>
                </a:ext>
              </a:extLst>
            </p:cNvPr>
            <p:cNvSpPr/>
            <p:nvPr/>
          </p:nvSpPr>
          <p:spPr>
            <a:xfrm>
              <a:off x="2475576" y="3245571"/>
              <a:ext cx="2465540" cy="369332"/>
            </a:xfrm>
            <a:prstGeom prst="rect">
              <a:avLst/>
            </a:prstGeom>
          </p:spPr>
          <p:txBody>
            <a:bodyPr wrap="square">
              <a:spAutoFit/>
            </a:bodyPr>
            <a:lstStyle/>
            <a:p>
              <a:r>
                <a:rPr lang="en-US" b="1" dirty="0">
                  <a:latin typeface="Ubisoft Sans" panose="02000504030000020004" pitchFamily="2" charset="-78"/>
                  <a:cs typeface="Ubisoft Sans" panose="02000504030000020004" pitchFamily="2" charset="-78"/>
                </a:rPr>
                <a:t>Rare token heads</a:t>
              </a:r>
              <a:endParaRPr lang="fr-FR" b="1" dirty="0">
                <a:latin typeface="Ubisoft Sans" panose="02000504030000020004" pitchFamily="2" charset="-78"/>
                <a:cs typeface="Ubisoft Sans" panose="02000504030000020004" pitchFamily="2" charset="-78"/>
              </a:endParaRPr>
            </a:p>
          </p:txBody>
        </p:sp>
        <p:sp>
          <p:nvSpPr>
            <p:cNvPr id="21" name="TextBox 20">
              <a:extLst>
                <a:ext uri="{FF2B5EF4-FFF2-40B4-BE49-F238E27FC236}">
                  <a16:creationId xmlns:a16="http://schemas.microsoft.com/office/drawing/2014/main" id="{CCD0376E-A04B-4165-8E63-0DBB84E87DAC}"/>
                </a:ext>
              </a:extLst>
            </p:cNvPr>
            <p:cNvSpPr txBox="1"/>
            <p:nvPr/>
          </p:nvSpPr>
          <p:spPr>
            <a:xfrm>
              <a:off x="2475576" y="3817552"/>
              <a:ext cx="4839624" cy="2031325"/>
            </a:xfrm>
            <a:prstGeom prst="rect">
              <a:avLst/>
            </a:prstGeom>
            <a:noFill/>
          </p:spPr>
          <p:txBody>
            <a:bodyPr wrap="square">
              <a:spAutoFit/>
            </a:bodyPr>
            <a:lstStyle/>
            <a:p>
              <a:pPr algn="just"/>
              <a:r>
                <a:rPr lang="en-US" dirty="0">
                  <a:latin typeface="Ubisoft Sans" panose="02000504030000020004" pitchFamily="2" charset="-78"/>
                  <a:cs typeface="Ubisoft Sans" panose="02000504030000020004" pitchFamily="2" charset="-78"/>
                </a:rPr>
                <a:t>For all models, we find at least a head pointing to the least frequent tokens in a sentence.</a:t>
              </a:r>
            </a:p>
            <a:p>
              <a:pPr algn="just"/>
              <a:endParaRPr lang="en-US" dirty="0">
                <a:latin typeface="Ubisoft Sans" panose="02000504030000020004" pitchFamily="2" charset="-78"/>
                <a:cs typeface="Ubisoft Sans" panose="02000504030000020004" pitchFamily="2" charset="-78"/>
              </a:endParaRPr>
            </a:p>
            <a:p>
              <a:pPr algn="just"/>
              <a:r>
                <a:rPr lang="en-US" dirty="0">
                  <a:latin typeface="Ubisoft Sans" panose="02000504030000020004" pitchFamily="2" charset="-78"/>
                  <a:cs typeface="Ubisoft Sans" panose="02000504030000020004" pitchFamily="2" charset="-78"/>
                </a:rPr>
                <a:t>Such heads seem to help focusing on rare words even though they aren’t seen often and might help in correctly modeling them.</a:t>
              </a:r>
              <a:endParaRPr lang="fr-FR" dirty="0">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4027893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PRUNING ATTENTION HEADS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15" descr="A picture containing text&#10;&#10;Description automatically generated">
            <a:extLst>
              <a:ext uri="{FF2B5EF4-FFF2-40B4-BE49-F238E27FC236}">
                <a16:creationId xmlns:a16="http://schemas.microsoft.com/office/drawing/2014/main" id="{8F4332E1-CF4F-4AFF-8E79-A68809CC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57B298E9-0968-4B29-B06D-4F7017C6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8" name="Picture 2" descr="https://world.ubisoft.org/job/itd/SecurityRiskManagement/Internal.Documents/Data%20Classification%20Cartridge/L1_normal_EN.png">
            <a:extLst>
              <a:ext uri="{FF2B5EF4-FFF2-40B4-BE49-F238E27FC236}">
                <a16:creationId xmlns:a16="http://schemas.microsoft.com/office/drawing/2014/main" id="{75A024DD-9DDC-479C-906D-BAAEBD9D4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827A7CA-24B2-48D2-8EE2-C259AD619868}"/>
              </a:ext>
            </a:extLst>
          </p:cNvPr>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https://lena-voita.github.io/posts/acl19_heads.html</a:t>
            </a:r>
            <a:endParaRPr lang="fr-FR" sz="1200" dirty="0">
              <a:latin typeface="Ubisoft Sans" panose="02000504030000020004" pitchFamily="2" charset="-78"/>
              <a:cs typeface="Ubisoft Sans" panose="02000504030000020004" pitchFamily="2" charset="-78"/>
            </a:endParaRPr>
          </a:p>
        </p:txBody>
      </p:sp>
      <p:pic>
        <p:nvPicPr>
          <p:cNvPr id="47106" name="Picture 2">
            <a:extLst>
              <a:ext uri="{FF2B5EF4-FFF2-40B4-BE49-F238E27FC236}">
                <a16:creationId xmlns:a16="http://schemas.microsoft.com/office/drawing/2014/main" id="{B957A651-96C4-4805-B6F9-7AF0FE26E4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487" y="1505049"/>
            <a:ext cx="5710106" cy="443159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894708D-6486-48F9-B58F-CB7985D9D048}"/>
              </a:ext>
            </a:extLst>
          </p:cNvPr>
          <p:cNvSpPr/>
          <p:nvPr/>
        </p:nvSpPr>
        <p:spPr>
          <a:xfrm>
            <a:off x="6836277" y="1856045"/>
            <a:ext cx="4193672"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Some heads in some layers showcase those strong roles, however many other aren’t easily interpretable.</a:t>
            </a:r>
            <a:endParaRPr lang="fr-FR" b="1" dirty="0">
              <a:latin typeface="Ubisoft Sans" panose="02000504030000020004" pitchFamily="2" charset="-78"/>
              <a:cs typeface="Ubisoft Sans" panose="02000504030000020004" pitchFamily="2" charset="-78"/>
            </a:endParaRPr>
          </a:p>
        </p:txBody>
      </p:sp>
      <p:sp>
        <p:nvSpPr>
          <p:cNvPr id="19" name="Rectangle 18">
            <a:extLst>
              <a:ext uri="{FF2B5EF4-FFF2-40B4-BE49-F238E27FC236}">
                <a16:creationId xmlns:a16="http://schemas.microsoft.com/office/drawing/2014/main" id="{60D192DB-A776-4B4B-B997-ECA5BD4A094B}"/>
              </a:ext>
            </a:extLst>
          </p:cNvPr>
          <p:cNvSpPr/>
          <p:nvPr/>
        </p:nvSpPr>
        <p:spPr>
          <a:xfrm>
            <a:off x="6836277" y="3429496"/>
            <a:ext cx="4193672"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As such, it raises the following question: </a:t>
            </a:r>
            <a:r>
              <a:rPr lang="en-US" b="1" dirty="0">
                <a:latin typeface="Ubisoft Sans" panose="02000504030000020004" pitchFamily="2" charset="-78"/>
                <a:cs typeface="Ubisoft Sans" panose="02000504030000020004" pitchFamily="2" charset="-78"/>
              </a:rPr>
              <a:t>are all heads heavily contributing to the model accuracy?</a:t>
            </a:r>
            <a:endParaRPr lang="fr-FR" b="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3602832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ONLY ATTENTION HEADS?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15" descr="A picture containing text&#10;&#10;Description automatically generated">
            <a:extLst>
              <a:ext uri="{FF2B5EF4-FFF2-40B4-BE49-F238E27FC236}">
                <a16:creationId xmlns:a16="http://schemas.microsoft.com/office/drawing/2014/main" id="{8F4332E1-CF4F-4AFF-8E79-A68809CC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57B298E9-0968-4B29-B06D-4F7017C6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8" name="Picture 2" descr="https://world.ubisoft.org/job/itd/SecurityRiskManagement/Internal.Documents/Data%20Classification%20Cartridge/L1_normal_EN.png">
            <a:extLst>
              <a:ext uri="{FF2B5EF4-FFF2-40B4-BE49-F238E27FC236}">
                <a16:creationId xmlns:a16="http://schemas.microsoft.com/office/drawing/2014/main" id="{75A024DD-9DDC-479C-906D-BAAEBD9D4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827A7CA-24B2-48D2-8EE2-C259AD619868}"/>
              </a:ext>
            </a:extLst>
          </p:cNvPr>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https://lilianweng.github.io/posts/2023-01-10-inference-optimization/#sparsity</a:t>
            </a:r>
            <a:endParaRPr lang="fr-FR" sz="1200" dirty="0">
              <a:latin typeface="Ubisoft Sans" panose="02000504030000020004" pitchFamily="2" charset="-78"/>
              <a:cs typeface="Ubisoft Sans" panose="02000504030000020004" pitchFamily="2" charset="-78"/>
            </a:endParaRPr>
          </a:p>
        </p:txBody>
      </p:sp>
      <p:sp>
        <p:nvSpPr>
          <p:cNvPr id="19" name="Rectangle 18">
            <a:extLst>
              <a:ext uri="{FF2B5EF4-FFF2-40B4-BE49-F238E27FC236}">
                <a16:creationId xmlns:a16="http://schemas.microsoft.com/office/drawing/2014/main" id="{60D192DB-A776-4B4B-B997-ECA5BD4A094B}"/>
              </a:ext>
            </a:extLst>
          </p:cNvPr>
          <p:cNvSpPr/>
          <p:nvPr/>
        </p:nvSpPr>
        <p:spPr>
          <a:xfrm>
            <a:off x="2537326" y="2184896"/>
            <a:ext cx="7711574" cy="313932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Can we </a:t>
            </a:r>
            <a:r>
              <a:rPr lang="en-US" i="1" dirty="0">
                <a:latin typeface="Ubisoft Sans" panose="02000504030000020004" pitchFamily="2" charset="-78"/>
                <a:cs typeface="Ubisoft Sans" panose="02000504030000020004" pitchFamily="2" charset="-78"/>
              </a:rPr>
              <a:t>only</a:t>
            </a:r>
            <a:r>
              <a:rPr lang="en-US" dirty="0">
                <a:latin typeface="Ubisoft Sans" panose="02000504030000020004" pitchFamily="2" charset="-78"/>
                <a:cs typeface="Ubisoft Sans" panose="02000504030000020004" pitchFamily="2" charset="-78"/>
              </a:rPr>
              <a:t> prune attention heads?</a:t>
            </a:r>
            <a:r>
              <a:rPr lang="en-US" b="1" dirty="0">
                <a:latin typeface="Ubisoft Sans" panose="02000504030000020004" pitchFamily="2" charset="-78"/>
                <a:cs typeface="Ubisoft Sans" panose="02000504030000020004" pitchFamily="2" charset="-78"/>
              </a:rPr>
              <a:t> No, </a:t>
            </a:r>
            <a:r>
              <a:rPr lang="en-US" dirty="0">
                <a:latin typeface="Ubisoft Sans" panose="02000504030000020004" pitchFamily="2" charset="-78"/>
                <a:cs typeface="Ubisoft Sans" panose="02000504030000020004" pitchFamily="2" charset="-78"/>
              </a:rPr>
              <a:t>technically, all weights and connections in a network can be pruned.</a:t>
            </a:r>
          </a:p>
          <a:p>
            <a:pPr algn="just"/>
            <a:endParaRPr lang="en-US" dirty="0">
              <a:latin typeface="Ubisoft Sans" panose="02000504030000020004" pitchFamily="2" charset="-78"/>
              <a:cs typeface="Ubisoft Sans" panose="02000504030000020004" pitchFamily="2" charset="-78"/>
            </a:endParaRPr>
          </a:p>
          <a:p>
            <a:pPr algn="just"/>
            <a:r>
              <a:rPr lang="en-US" dirty="0">
                <a:latin typeface="Ubisoft Sans" panose="02000504030000020004" pitchFamily="2" charset="-78"/>
                <a:cs typeface="Ubisoft Sans" panose="02000504030000020004" pitchFamily="2" charset="-78"/>
              </a:rPr>
              <a:t>The basic steps are the following:</a:t>
            </a:r>
          </a:p>
          <a:p>
            <a:pPr algn="just"/>
            <a:endParaRPr lang="en-US" dirty="0">
              <a:latin typeface="Ubisoft Sans" panose="02000504030000020004" pitchFamily="2" charset="-78"/>
              <a:cs typeface="Ubisoft Sans" panose="02000504030000020004" pitchFamily="2" charset="-78"/>
            </a:endParaRPr>
          </a:p>
          <a:p>
            <a:pPr marL="800100" lvl="1" indent="-342900" algn="just">
              <a:buFont typeface="+mj-lt"/>
              <a:buAutoNum type="arabicPeriod"/>
            </a:pPr>
            <a:r>
              <a:rPr lang="en-US" dirty="0">
                <a:latin typeface="Ubisoft Sans" panose="02000504030000020004" pitchFamily="2" charset="-78"/>
                <a:cs typeface="Ubisoft Sans" panose="02000504030000020004" pitchFamily="2" charset="-78"/>
              </a:rPr>
              <a:t>Train a model until it reaches good performances (aka smallest loss possible)</a:t>
            </a:r>
          </a:p>
          <a:p>
            <a:pPr marL="800100" lvl="1" indent="-342900" algn="just">
              <a:buFont typeface="+mj-lt"/>
              <a:buAutoNum type="arabicPeriod"/>
            </a:pPr>
            <a:r>
              <a:rPr lang="en-US" dirty="0">
                <a:latin typeface="Ubisoft Sans" panose="02000504030000020004" pitchFamily="2" charset="-78"/>
                <a:cs typeface="Ubisoft Sans" panose="02000504030000020004" pitchFamily="2" charset="-78"/>
              </a:rPr>
              <a:t>Prune all parameters based on a specific pruning procedure (magnitude pruning, Layer-wise Relevance Propagation, etc.)</a:t>
            </a:r>
          </a:p>
          <a:p>
            <a:pPr marL="800100" lvl="1" indent="-342900" algn="just">
              <a:buFont typeface="+mj-lt"/>
              <a:buAutoNum type="arabicPeriod"/>
            </a:pPr>
            <a:r>
              <a:rPr lang="en-US" dirty="0">
                <a:latin typeface="Ubisoft Sans" panose="02000504030000020004" pitchFamily="2" charset="-78"/>
                <a:cs typeface="Ubisoft Sans" panose="02000504030000020004" pitchFamily="2" charset="-78"/>
              </a:rPr>
              <a:t>(Optional) Retrain the model using only remaining parameters to recover for the lost performances</a:t>
            </a:r>
          </a:p>
        </p:txBody>
      </p:sp>
    </p:spTree>
    <p:extLst>
      <p:ext uri="{BB962C8B-B14F-4D97-AF65-F5344CB8AC3E}">
        <p14:creationId xmlns:p14="http://schemas.microsoft.com/office/powerpoint/2010/main" val="19914129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MAGNITUDE PRUNING</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15" descr="A picture containing text&#10;&#10;Description automatically generated">
            <a:extLst>
              <a:ext uri="{FF2B5EF4-FFF2-40B4-BE49-F238E27FC236}">
                <a16:creationId xmlns:a16="http://schemas.microsoft.com/office/drawing/2014/main" id="{8F4332E1-CF4F-4AFF-8E79-A68809CC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57B298E9-0968-4B29-B06D-4F7017C6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8" name="Picture 2" descr="https://world.ubisoft.org/job/itd/SecurityRiskManagement/Internal.Documents/Data%20Classification%20Cartridge/L1_normal_EN.png">
            <a:extLst>
              <a:ext uri="{FF2B5EF4-FFF2-40B4-BE49-F238E27FC236}">
                <a16:creationId xmlns:a16="http://schemas.microsoft.com/office/drawing/2014/main" id="{75A024DD-9DDC-479C-906D-BAAEBD9D4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827A7CA-24B2-48D2-8EE2-C259AD619868}"/>
              </a:ext>
            </a:extLst>
          </p:cNvPr>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https://arxiv.org/pdf/1902.09574.pdf</a:t>
            </a:r>
            <a:endParaRPr lang="fr-FR" sz="1200" dirty="0">
              <a:latin typeface="Ubisoft Sans" panose="02000504030000020004" pitchFamily="2" charset="-78"/>
              <a:cs typeface="Ubisoft Sans" panose="02000504030000020004" pitchFamily="2" charset="-78"/>
            </a:endParaRPr>
          </a:p>
        </p:txBody>
      </p:sp>
      <p:sp>
        <p:nvSpPr>
          <p:cNvPr id="19" name="Rectangle 18">
            <a:extLst>
              <a:ext uri="{FF2B5EF4-FFF2-40B4-BE49-F238E27FC236}">
                <a16:creationId xmlns:a16="http://schemas.microsoft.com/office/drawing/2014/main" id="{60D192DB-A776-4B4B-B997-ECA5BD4A094B}"/>
              </a:ext>
            </a:extLst>
          </p:cNvPr>
          <p:cNvSpPr/>
          <p:nvPr/>
        </p:nvSpPr>
        <p:spPr>
          <a:xfrm>
            <a:off x="2505576" y="3222734"/>
            <a:ext cx="7711574"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Magnitude-based weight pruning uses the magnitude of each weight as a proxy for its importance to the model quality, and removes the least important weights according to some </a:t>
            </a:r>
            <a:r>
              <a:rPr lang="en-US" dirty="0" err="1">
                <a:latin typeface="Ubisoft Sans" panose="02000504030000020004" pitchFamily="2" charset="-78"/>
                <a:cs typeface="Ubisoft Sans" panose="02000504030000020004" pitchFamily="2" charset="-78"/>
              </a:rPr>
              <a:t>sparsification</a:t>
            </a:r>
            <a:r>
              <a:rPr lang="en-US" dirty="0">
                <a:latin typeface="Ubisoft Sans" panose="02000504030000020004" pitchFamily="2" charset="-78"/>
                <a:cs typeface="Ubisoft Sans" panose="02000504030000020004" pitchFamily="2" charset="-78"/>
              </a:rPr>
              <a:t> schedule.</a:t>
            </a:r>
          </a:p>
        </p:txBody>
      </p:sp>
    </p:spTree>
    <p:extLst>
      <p:ext uri="{BB962C8B-B14F-4D97-AF65-F5344CB8AC3E}">
        <p14:creationId xmlns:p14="http://schemas.microsoft.com/office/powerpoint/2010/main" val="22986267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25" y="-5414"/>
            <a:ext cx="12206437" cy="6877926"/>
            <a:chOff x="-9625" y="-5414"/>
            <a:chExt cx="12206437" cy="6877926"/>
          </a:xfrm>
        </p:grpSpPr>
        <p:pic>
          <p:nvPicPr>
            <p:cNvPr id="22" name="Picture 2" descr="https://i.redd.it/1144jktzp0t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368DA7C-F6D5-4D04-BF4C-810CCD4E83E6}"/>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p:cNvSpPr txBox="1">
            <a:spLocks noGrp="1"/>
          </p:cNvSpPr>
          <p:nvPr>
            <p:ph type="title"/>
          </p:nvPr>
        </p:nvSpPr>
        <p:spPr>
          <a:xfrm>
            <a:off x="279167" y="1190879"/>
            <a:ext cx="11633667" cy="4476244"/>
          </a:xfrm>
          <a:prstGeom prst="rect">
            <a:avLst/>
          </a:prstGeom>
        </p:spPr>
        <p:txBody>
          <a:bodyPr/>
          <a:lstStyle/>
          <a:p>
            <a:pPr algn="ctr"/>
            <a:r>
              <a:rPr lang="fr-FR" sz="1600" b="1" dirty="0">
                <a:solidFill>
                  <a:schemeClr val="bg1"/>
                </a:solidFill>
                <a:latin typeface="Ubisoft Sans" pitchFamily="50" charset="0"/>
              </a:rPr>
              <a:t>COMPUTATION OPTIMIZATION</a:t>
            </a:r>
            <a:br>
              <a:rPr lang="fr-FR" sz="2667" b="1" dirty="0">
                <a:solidFill>
                  <a:schemeClr val="bg1"/>
                </a:solidFill>
                <a:latin typeface="Ubisoft Sans" pitchFamily="50" charset="0"/>
              </a:rPr>
            </a:br>
            <a:r>
              <a:rPr lang="fr-FR" sz="3600" b="1" dirty="0">
                <a:solidFill>
                  <a:schemeClr val="bg1"/>
                </a:solidFill>
                <a:latin typeface="Ubisoft Sans" pitchFamily="50" charset="0"/>
              </a:rPr>
              <a:t>GRAPH OPTIMIZATION</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57C62BD1-273D-4147-9DD0-E5B8447DC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BB67C8C-4E75-479F-90C0-7CABE951C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pic>
        <p:nvPicPr>
          <p:cNvPr id="11" name="Picture 10">
            <a:extLst>
              <a:ext uri="{FF2B5EF4-FFF2-40B4-BE49-F238E27FC236}">
                <a16:creationId xmlns:a16="http://schemas.microsoft.com/office/drawing/2014/main" id="{5F779F99-8423-471D-BD87-BE712FF821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692" y="6110963"/>
            <a:ext cx="1385316" cy="539496"/>
          </a:xfrm>
          <a:prstGeom prst="rect">
            <a:avLst/>
          </a:prstGeom>
        </p:spPr>
      </p:pic>
    </p:spTree>
    <p:extLst>
      <p:ext uri="{BB962C8B-B14F-4D97-AF65-F5344CB8AC3E}">
        <p14:creationId xmlns:p14="http://schemas.microsoft.com/office/powerpoint/2010/main" val="609512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GRAPH OPTIMIZATION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15" descr="A picture containing text&#10;&#10;Description automatically generated">
            <a:extLst>
              <a:ext uri="{FF2B5EF4-FFF2-40B4-BE49-F238E27FC236}">
                <a16:creationId xmlns:a16="http://schemas.microsoft.com/office/drawing/2014/main" id="{8F4332E1-CF4F-4AFF-8E79-A68809CC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57B298E9-0968-4B29-B06D-4F7017C6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8" name="Picture 2" descr="https://world.ubisoft.org/job/itd/SecurityRiskManagement/Internal.Documents/Data%20Classification%20Cartridge/L1_normal_EN.png">
            <a:extLst>
              <a:ext uri="{FF2B5EF4-FFF2-40B4-BE49-F238E27FC236}">
                <a16:creationId xmlns:a16="http://schemas.microsoft.com/office/drawing/2014/main" id="{75A024DD-9DDC-479C-906D-BAAEBD9D4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FFEC5C-680E-E36E-C174-8A4104E2A580}"/>
              </a:ext>
            </a:extLst>
          </p:cNvPr>
          <p:cNvSpPr/>
          <p:nvPr/>
        </p:nvSpPr>
        <p:spPr>
          <a:xfrm>
            <a:off x="2475576" y="1842594"/>
            <a:ext cx="7236034" cy="1754326"/>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By definition, model execution in </a:t>
            </a:r>
            <a:r>
              <a:rPr lang="en-US" dirty="0" err="1">
                <a:latin typeface="Ubisoft Sans" panose="02000504030000020004" pitchFamily="2" charset="-78"/>
                <a:cs typeface="Ubisoft Sans" panose="02000504030000020004" pitchFamily="2" charset="-78"/>
              </a:rPr>
              <a:t>PyTorch</a:t>
            </a:r>
            <a:r>
              <a:rPr lang="en-US" dirty="0">
                <a:latin typeface="Ubisoft Sans" panose="02000504030000020004" pitchFamily="2" charset="-78"/>
                <a:cs typeface="Ubisoft Sans" panose="02000504030000020004" pitchFamily="2" charset="-78"/>
              </a:rPr>
              <a:t> or </a:t>
            </a:r>
            <a:r>
              <a:rPr lang="en-US" dirty="0" err="1">
                <a:latin typeface="Ubisoft Sans" panose="02000504030000020004" pitchFamily="2" charset="-78"/>
                <a:cs typeface="Ubisoft Sans" panose="02000504030000020004" pitchFamily="2" charset="-78"/>
              </a:rPr>
              <a:t>Tensorflow</a:t>
            </a:r>
            <a:r>
              <a:rPr lang="en-US" dirty="0">
                <a:latin typeface="Ubisoft Sans" panose="02000504030000020004" pitchFamily="2" charset="-78"/>
                <a:cs typeface="Ubisoft Sans" panose="02000504030000020004" pitchFamily="2" charset="-78"/>
              </a:rPr>
              <a:t> is based on imperative code, a programming paradigm describing a sequence of steps that will change a program (or object) state.</a:t>
            </a:r>
          </a:p>
          <a:p>
            <a:pPr algn="just"/>
            <a:endParaRPr lang="en-US" b="1" dirty="0">
              <a:latin typeface="Ubisoft Sans" panose="02000504030000020004" pitchFamily="2" charset="-78"/>
              <a:cs typeface="Ubisoft Sans" panose="02000504030000020004" pitchFamily="2" charset="-78"/>
            </a:endParaRPr>
          </a:p>
          <a:p>
            <a:pPr algn="just"/>
            <a:r>
              <a:rPr lang="en-US" dirty="0">
                <a:latin typeface="Ubisoft Sans" panose="02000504030000020004" pitchFamily="2" charset="-78"/>
                <a:cs typeface="Ubisoft Sans" panose="02000504030000020004" pitchFamily="2" charset="-78"/>
              </a:rPr>
              <a:t>To perform static analysis and find patterns to optimize, it is necessary to first convert the models into (almost) static graphs.</a:t>
            </a:r>
            <a:endParaRPr lang="fr-FR" dirty="0">
              <a:latin typeface="Ubisoft Sans" panose="02000504030000020004" pitchFamily="2" charset="-78"/>
              <a:cs typeface="Ubisoft Sans" panose="02000504030000020004" pitchFamily="2" charset="-78"/>
            </a:endParaRPr>
          </a:p>
        </p:txBody>
      </p:sp>
      <p:grpSp>
        <p:nvGrpSpPr>
          <p:cNvPr id="5" name="Group 4">
            <a:extLst>
              <a:ext uri="{FF2B5EF4-FFF2-40B4-BE49-F238E27FC236}">
                <a16:creationId xmlns:a16="http://schemas.microsoft.com/office/drawing/2014/main" id="{5E67A9BC-D9CD-14C0-58F4-EC5FB82AEE3F}"/>
              </a:ext>
            </a:extLst>
          </p:cNvPr>
          <p:cNvGrpSpPr/>
          <p:nvPr/>
        </p:nvGrpSpPr>
        <p:grpSpPr>
          <a:xfrm>
            <a:off x="2032931" y="4169182"/>
            <a:ext cx="7817537" cy="1281452"/>
            <a:chOff x="2032931" y="4169182"/>
            <a:chExt cx="7817537" cy="1281452"/>
          </a:xfrm>
        </p:grpSpPr>
        <p:pic>
          <p:nvPicPr>
            <p:cNvPr id="3" name="Picture 2" descr="Speeding Up Deep Learning Inference Using TensorRT | NVIDIA Technical Blog">
              <a:extLst>
                <a:ext uri="{FF2B5EF4-FFF2-40B4-BE49-F238E27FC236}">
                  <a16:creationId xmlns:a16="http://schemas.microsoft.com/office/drawing/2014/main" id="{E74C1859-AC0D-EA16-F218-EFEDFA9B7E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5596" y="4169182"/>
              <a:ext cx="2764872" cy="1281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81A94560-85FB-CC90-6F30-960BFAC4E5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2931" y="4322105"/>
              <a:ext cx="3791824" cy="9756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3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GRAPH OPTIMIZATION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15" descr="A picture containing text&#10;&#10;Description automatically generated">
            <a:extLst>
              <a:ext uri="{FF2B5EF4-FFF2-40B4-BE49-F238E27FC236}">
                <a16:creationId xmlns:a16="http://schemas.microsoft.com/office/drawing/2014/main" id="{8F4332E1-CF4F-4AFF-8E79-A68809CC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57B298E9-0968-4B29-B06D-4F7017C6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8" name="Picture 2" descr="https://world.ubisoft.org/job/itd/SecurityRiskManagement/Internal.Documents/Data%20Classification%20Cartridge/L1_normal_EN.png">
            <a:extLst>
              <a:ext uri="{FF2B5EF4-FFF2-40B4-BE49-F238E27FC236}">
                <a16:creationId xmlns:a16="http://schemas.microsoft.com/office/drawing/2014/main" id="{75A024DD-9DDC-479C-906D-BAAEBD9D4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FFEC5C-680E-E36E-C174-8A4104E2A580}"/>
              </a:ext>
            </a:extLst>
          </p:cNvPr>
          <p:cNvSpPr/>
          <p:nvPr/>
        </p:nvSpPr>
        <p:spPr>
          <a:xfrm>
            <a:off x="2475576" y="1916834"/>
            <a:ext cx="7236034" cy="369331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Converting a model to a static graph can be done in two ways:</a:t>
            </a:r>
          </a:p>
          <a:p>
            <a:pPr algn="just"/>
            <a:endParaRPr lang="en-US" dirty="0">
              <a:latin typeface="Ubisoft Sans" panose="02000504030000020004" pitchFamily="2" charset="-78"/>
              <a:cs typeface="Ubisoft Sans" panose="02000504030000020004" pitchFamily="2" charset="-78"/>
            </a:endParaRPr>
          </a:p>
          <a:p>
            <a:pPr marL="742950" lvl="1" indent="-285750" algn="just">
              <a:buFont typeface="Arial" panose="020B0604020202020204" pitchFamily="34" charset="0"/>
              <a:buChar char="•"/>
            </a:pPr>
            <a:r>
              <a:rPr lang="en-US" b="1" dirty="0">
                <a:latin typeface="Ubisoft Sans" panose="02000504030000020004" pitchFamily="2" charset="-78"/>
                <a:cs typeface="Ubisoft Sans" panose="02000504030000020004" pitchFamily="2" charset="-78"/>
              </a:rPr>
              <a:t>Tracing</a:t>
            </a:r>
          </a:p>
          <a:p>
            <a:pPr marL="1200150" lvl="2" indent="-285750" algn="just">
              <a:buFont typeface="Arial" panose="020B0604020202020204" pitchFamily="34" charset="0"/>
              <a:buChar char="•"/>
            </a:pPr>
            <a:r>
              <a:rPr lang="en-US" dirty="0">
                <a:latin typeface="Ubisoft Sans" panose="02000504030000020004" pitchFamily="2" charset="-78"/>
                <a:cs typeface="Ubisoft Sans" panose="02000504030000020004" pitchFamily="2" charset="-78"/>
              </a:rPr>
              <a:t>Send some dummy data to the model and let a tool</a:t>
            </a:r>
            <a:r>
              <a:rPr lang="en-US" i="1" dirty="0">
                <a:latin typeface="Ubisoft Sans" panose="02000504030000020004" pitchFamily="2" charset="-78"/>
                <a:cs typeface="Ubisoft Sans" panose="02000504030000020004" pitchFamily="2" charset="-78"/>
              </a:rPr>
              <a:t> trace</a:t>
            </a:r>
            <a:r>
              <a:rPr lang="en-US" dirty="0">
                <a:latin typeface="Ubisoft Sans" panose="02000504030000020004" pitchFamily="2" charset="-78"/>
                <a:cs typeface="Ubisoft Sans" panose="02000504030000020004" pitchFamily="2" charset="-78"/>
              </a:rPr>
              <a:t> the operations done inside the model to build a graph out of it.</a:t>
            </a:r>
          </a:p>
          <a:p>
            <a:pPr marL="1200150" lvl="2" indent="-285750" algn="just">
              <a:buFont typeface="Arial" panose="020B0604020202020204" pitchFamily="34" charset="0"/>
              <a:buChar char="•"/>
            </a:pPr>
            <a:r>
              <a:rPr lang="en-US" dirty="0">
                <a:latin typeface="Ubisoft Sans" panose="02000504030000020004" pitchFamily="2" charset="-78"/>
                <a:cs typeface="Ubisoft Sans" panose="02000504030000020004" pitchFamily="2" charset="-78"/>
              </a:rPr>
              <a:t>Doesn’t handle all the computation types possible</a:t>
            </a:r>
          </a:p>
          <a:p>
            <a:pPr marL="1200150" lvl="2" indent="-285750" algn="just">
              <a:buFont typeface="Arial" panose="020B0604020202020204" pitchFamily="34" charset="0"/>
              <a:buChar char="•"/>
            </a:pPr>
            <a:endParaRPr lang="en-US" dirty="0">
              <a:latin typeface="Ubisoft Sans" panose="02000504030000020004" pitchFamily="2" charset="-78"/>
              <a:cs typeface="Ubisoft Sans" panose="02000504030000020004" pitchFamily="2" charset="-78"/>
            </a:endParaRPr>
          </a:p>
          <a:p>
            <a:pPr marL="742950" lvl="1" indent="-285750" algn="just">
              <a:buFont typeface="Arial" panose="020B0604020202020204" pitchFamily="34" charset="0"/>
              <a:buChar char="•"/>
            </a:pPr>
            <a:r>
              <a:rPr lang="en-US" b="1" dirty="0">
                <a:latin typeface="Ubisoft Sans" panose="02000504030000020004" pitchFamily="2" charset="-78"/>
                <a:cs typeface="Ubisoft Sans" panose="02000504030000020004" pitchFamily="2" charset="-78"/>
              </a:rPr>
              <a:t>Scripting</a:t>
            </a:r>
          </a:p>
          <a:p>
            <a:pPr marL="1200150" lvl="2" indent="-285750" algn="just">
              <a:buFont typeface="Arial" panose="020B0604020202020204" pitchFamily="34" charset="0"/>
              <a:buChar char="•"/>
            </a:pPr>
            <a:r>
              <a:rPr lang="en-US" dirty="0">
                <a:latin typeface="Ubisoft Sans" panose="02000504030000020004" pitchFamily="2" charset="-78"/>
                <a:cs typeface="Ubisoft Sans" panose="02000504030000020004" pitchFamily="2" charset="-78"/>
              </a:rPr>
              <a:t>Rewriting the model backbone in a certain way to maintain the potentially dynamic logic of the model execution</a:t>
            </a:r>
          </a:p>
          <a:p>
            <a:pPr marL="1200150" lvl="2" indent="-285750" algn="just">
              <a:buFont typeface="Arial" panose="020B0604020202020204" pitchFamily="34" charset="0"/>
              <a:buChar char="•"/>
            </a:pPr>
            <a:r>
              <a:rPr lang="en-US" dirty="0">
                <a:latin typeface="Ubisoft Sans" panose="02000504030000020004" pitchFamily="2" charset="-78"/>
                <a:cs typeface="Ubisoft Sans" panose="02000504030000020004" pitchFamily="2" charset="-78"/>
              </a:rPr>
              <a:t>Is harder to implement</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19443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792E7-A62B-14E5-6EB4-1D3071104D03}"/>
            </a:ext>
          </a:extLst>
        </p:cNvPr>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573CD1BF-9B93-8E58-1CA3-A319A75AA0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172ECA1-ED8F-A884-A838-CC155551C9D8}"/>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23902E0C-C7D8-5B2A-0E5F-1877193D2E6F}"/>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USING A PRETRAINED GENERATIVE MODEL</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D87FDB9A-839C-D3B3-314C-26E8A1E12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9E8F6485-D8FE-C1B4-70D3-99CF2465F5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3" name="Picture 2">
            <a:extLst>
              <a:ext uri="{FF2B5EF4-FFF2-40B4-BE49-F238E27FC236}">
                <a16:creationId xmlns:a16="http://schemas.microsoft.com/office/drawing/2014/main" id="{884B5160-E834-0C27-F0D2-1A057E17A299}"/>
              </a:ext>
            </a:extLst>
          </p:cNvPr>
          <p:cNvPicPr>
            <a:picLocks noChangeAspect="1"/>
          </p:cNvPicPr>
          <p:nvPr/>
        </p:nvPicPr>
        <p:blipFill>
          <a:blip r:embed="rId5"/>
          <a:stretch>
            <a:fillRect/>
          </a:stretch>
        </p:blipFill>
        <p:spPr>
          <a:xfrm>
            <a:off x="3277505" y="1543956"/>
            <a:ext cx="5632176" cy="4833984"/>
          </a:xfrm>
          <a:prstGeom prst="rect">
            <a:avLst/>
          </a:prstGeom>
        </p:spPr>
      </p:pic>
    </p:spTree>
    <p:extLst>
      <p:ext uri="{BB962C8B-B14F-4D97-AF65-F5344CB8AC3E}">
        <p14:creationId xmlns:p14="http://schemas.microsoft.com/office/powerpoint/2010/main" val="27603782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GRAPH OPTIMIZATION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15" descr="A picture containing text&#10;&#10;Description automatically generated">
            <a:extLst>
              <a:ext uri="{FF2B5EF4-FFF2-40B4-BE49-F238E27FC236}">
                <a16:creationId xmlns:a16="http://schemas.microsoft.com/office/drawing/2014/main" id="{8F4332E1-CF4F-4AFF-8E79-A68809CC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57B298E9-0968-4B29-B06D-4F7017C6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8" name="Picture 2" descr="https://world.ubisoft.org/job/itd/SecurityRiskManagement/Internal.Documents/Data%20Classification%20Cartridge/L1_normal_EN.png">
            <a:extLst>
              <a:ext uri="{FF2B5EF4-FFF2-40B4-BE49-F238E27FC236}">
                <a16:creationId xmlns:a16="http://schemas.microsoft.com/office/drawing/2014/main" id="{75A024DD-9DDC-479C-906D-BAAEBD9D4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title">
            <a:extLst>
              <a:ext uri="{FF2B5EF4-FFF2-40B4-BE49-F238E27FC236}">
                <a16:creationId xmlns:a16="http://schemas.microsoft.com/office/drawing/2014/main" id="{3F4C1F98-1F3C-F290-59CF-526436EAA9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9386" y="1493456"/>
            <a:ext cx="5948414" cy="44221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A9D140-56F1-4E60-D8DE-809D27812BFB}"/>
              </a:ext>
            </a:extLst>
          </p:cNvPr>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7"/>
              </a:rPr>
              <a:t>https://els-rd.github.io/transformer-deploy/onnx_convert/</a:t>
            </a:r>
            <a:endParaRPr lang="fr-FR" sz="1200"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7482593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GRAPH OPTIMIZATION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15" descr="A picture containing text&#10;&#10;Description automatically generated">
            <a:extLst>
              <a:ext uri="{FF2B5EF4-FFF2-40B4-BE49-F238E27FC236}">
                <a16:creationId xmlns:a16="http://schemas.microsoft.com/office/drawing/2014/main" id="{8F4332E1-CF4F-4AFF-8E79-A68809CC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57B298E9-0968-4B29-B06D-4F7017C6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8" name="Picture 2" descr="https://world.ubisoft.org/job/itd/SecurityRiskManagement/Internal.Documents/Data%20Classification%20Cartridge/L1_normal_EN.png">
            <a:extLst>
              <a:ext uri="{FF2B5EF4-FFF2-40B4-BE49-F238E27FC236}">
                <a16:creationId xmlns:a16="http://schemas.microsoft.com/office/drawing/2014/main" id="{75A024DD-9DDC-479C-906D-BAAEBD9D4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8E07690-116B-EF60-C44A-E27ABC438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5322" y="1468120"/>
            <a:ext cx="4993058" cy="475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132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25" y="-9963"/>
            <a:ext cx="12206437" cy="6872512"/>
            <a:chOff x="-9625" y="-9963"/>
            <a:chExt cx="12206437" cy="6872512"/>
          </a:xfrm>
        </p:grpSpPr>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12" y="-5414"/>
              <a:ext cx="12201624"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368DA7C-F6D5-4D04-BF4C-810CCD4E83E6}"/>
                </a:ext>
              </a:extLst>
            </p:cNvPr>
            <p:cNvSpPr/>
            <p:nvPr/>
          </p:nvSpPr>
          <p:spPr>
            <a:xfrm>
              <a:off x="-9625" y="-9963"/>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p:cNvSpPr txBox="1">
            <a:spLocks noGrp="1"/>
          </p:cNvSpPr>
          <p:nvPr>
            <p:ph type="title"/>
          </p:nvPr>
        </p:nvSpPr>
        <p:spPr>
          <a:xfrm>
            <a:off x="279167" y="1190879"/>
            <a:ext cx="11633667" cy="4476244"/>
          </a:xfrm>
          <a:prstGeom prst="rect">
            <a:avLst/>
          </a:prstGeom>
        </p:spPr>
        <p:txBody>
          <a:bodyPr/>
          <a:lstStyle/>
          <a:p>
            <a:pPr algn="ctr"/>
            <a:r>
              <a:rPr lang="fr-FR" sz="1600" b="1" dirty="0">
                <a:solidFill>
                  <a:schemeClr val="bg1"/>
                </a:solidFill>
                <a:latin typeface="Ubisoft Sans" pitchFamily="50" charset="0"/>
              </a:rPr>
              <a:t>PART IV</a:t>
            </a:r>
            <a:br>
              <a:rPr lang="fr-FR" sz="2667" b="1" dirty="0">
                <a:solidFill>
                  <a:schemeClr val="bg1"/>
                </a:solidFill>
                <a:latin typeface="Ubisoft Sans" pitchFamily="50" charset="0"/>
              </a:rPr>
            </a:br>
            <a:r>
              <a:rPr lang="fr-FR" sz="3600" b="1" dirty="0">
                <a:solidFill>
                  <a:schemeClr val="bg1"/>
                </a:solidFill>
                <a:latin typeface="Ubisoft Sans" pitchFamily="50" charset="0"/>
              </a:rPr>
              <a:t>MODEL DEPLOYMENT</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57C62BD1-273D-4147-9DD0-E5B8447DC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BB67C8C-4E75-479F-90C0-7CABE951C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pic>
        <p:nvPicPr>
          <p:cNvPr id="11" name="Picture 10">
            <a:extLst>
              <a:ext uri="{FF2B5EF4-FFF2-40B4-BE49-F238E27FC236}">
                <a16:creationId xmlns:a16="http://schemas.microsoft.com/office/drawing/2014/main" id="{5F779F99-8423-471D-BD87-BE712FF821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692" y="6110963"/>
            <a:ext cx="1385316" cy="539496"/>
          </a:xfrm>
          <a:prstGeom prst="rect">
            <a:avLst/>
          </a:prstGeom>
        </p:spPr>
      </p:pic>
    </p:spTree>
    <p:extLst>
      <p:ext uri="{BB962C8B-B14F-4D97-AF65-F5344CB8AC3E}">
        <p14:creationId xmlns:p14="http://schemas.microsoft.com/office/powerpoint/2010/main" val="2785612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DEPLOYMENT TYPES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7EE7B50-1CFE-2A5F-A1EE-7B465E06216A}"/>
              </a:ext>
            </a:extLst>
          </p:cNvPr>
          <p:cNvSpPr/>
          <p:nvPr/>
        </p:nvSpPr>
        <p:spPr>
          <a:xfrm>
            <a:off x="2150740" y="2277573"/>
            <a:ext cx="3146456" cy="369332"/>
          </a:xfrm>
          <a:prstGeom prst="rect">
            <a:avLst/>
          </a:prstGeom>
        </p:spPr>
        <p:txBody>
          <a:bodyPr wrap="square">
            <a:spAutoFit/>
          </a:bodyPr>
          <a:lstStyle/>
          <a:p>
            <a:pPr algn="ctr"/>
            <a:r>
              <a:rPr lang="fr-FR" b="1" dirty="0">
                <a:latin typeface="Ubisoft Sans" panose="02000504030000020004" pitchFamily="2" charset="-78"/>
                <a:cs typeface="Ubisoft Sans" panose="02000504030000020004" pitchFamily="2" charset="-78"/>
              </a:rPr>
              <a:t>Batch (offline) </a:t>
            </a:r>
            <a:r>
              <a:rPr lang="fr-FR" b="1" dirty="0" err="1">
                <a:latin typeface="Ubisoft Sans" panose="02000504030000020004" pitchFamily="2" charset="-78"/>
                <a:cs typeface="Ubisoft Sans" panose="02000504030000020004" pitchFamily="2" charset="-78"/>
              </a:rPr>
              <a:t>serving</a:t>
            </a:r>
            <a:endParaRPr lang="fr-FR" b="1" dirty="0">
              <a:latin typeface="Ubisoft Sans" panose="02000504030000020004" pitchFamily="2" charset="-78"/>
              <a:cs typeface="Ubisoft Sans" panose="02000504030000020004" pitchFamily="2" charset="-78"/>
            </a:endParaRPr>
          </a:p>
        </p:txBody>
      </p:sp>
      <p:sp>
        <p:nvSpPr>
          <p:cNvPr id="4" name="Rectangle 3">
            <a:extLst>
              <a:ext uri="{FF2B5EF4-FFF2-40B4-BE49-F238E27FC236}">
                <a16:creationId xmlns:a16="http://schemas.microsoft.com/office/drawing/2014/main" id="{F526C8DD-D147-CF84-EF44-686694B11725}"/>
              </a:ext>
            </a:extLst>
          </p:cNvPr>
          <p:cNvSpPr/>
          <p:nvPr/>
        </p:nvSpPr>
        <p:spPr>
          <a:xfrm>
            <a:off x="2150740" y="2944621"/>
            <a:ext cx="3146456" cy="2585323"/>
          </a:xfrm>
          <a:prstGeom prst="rect">
            <a:avLst/>
          </a:prstGeom>
        </p:spPr>
        <p:txBody>
          <a:bodyPr wrap="square">
            <a:spAutoFit/>
          </a:bodyPr>
          <a:lstStyle/>
          <a:p>
            <a:pPr algn="just"/>
            <a:r>
              <a:rPr lang="en-US" b="0" i="0" dirty="0">
                <a:solidFill>
                  <a:srgbClr val="022638"/>
                </a:solidFill>
                <a:effectLst/>
                <a:latin typeface="Lato" panose="020F0502020204030203" pitchFamily="34" charset="0"/>
              </a:rPr>
              <a:t>Designate ML models that generate predictions on a periodic, infrequent basis. They are generally called in automated pipelines.</a:t>
            </a:r>
            <a:endParaRPr lang="en-US" dirty="0">
              <a:solidFill>
                <a:srgbClr val="022638"/>
              </a:solidFill>
              <a:latin typeface="Lato" panose="020F0502020204030203" pitchFamily="34" charset="0"/>
            </a:endParaRPr>
          </a:p>
          <a:p>
            <a:pPr algn="just"/>
            <a:endParaRPr lang="en-US" dirty="0">
              <a:solidFill>
                <a:srgbClr val="022638"/>
              </a:solidFill>
              <a:latin typeface="Lato" panose="020F0502020204030203" pitchFamily="34" charset="0"/>
            </a:endParaRPr>
          </a:p>
          <a:p>
            <a:pPr algn="just"/>
            <a:r>
              <a:rPr lang="en-US" b="0" i="0" dirty="0">
                <a:solidFill>
                  <a:srgbClr val="022638"/>
                </a:solidFill>
                <a:effectLst/>
                <a:latin typeface="Lato" panose="020F0502020204030203" pitchFamily="34" charset="0"/>
              </a:rPr>
              <a:t>Example use case: D-1 user review processing to get a grasp of user sentiment.</a:t>
            </a:r>
          </a:p>
        </p:txBody>
      </p:sp>
      <p:grpSp>
        <p:nvGrpSpPr>
          <p:cNvPr id="6" name="Group 5">
            <a:extLst>
              <a:ext uri="{FF2B5EF4-FFF2-40B4-BE49-F238E27FC236}">
                <a16:creationId xmlns:a16="http://schemas.microsoft.com/office/drawing/2014/main" id="{30BDA341-13BE-1603-A078-850A593A9EE2}"/>
              </a:ext>
            </a:extLst>
          </p:cNvPr>
          <p:cNvGrpSpPr/>
          <p:nvPr/>
        </p:nvGrpSpPr>
        <p:grpSpPr>
          <a:xfrm>
            <a:off x="6702219" y="2277573"/>
            <a:ext cx="3146456" cy="2975372"/>
            <a:chOff x="6702219" y="2277573"/>
            <a:chExt cx="3146456" cy="2975372"/>
          </a:xfrm>
        </p:grpSpPr>
        <p:sp>
          <p:nvSpPr>
            <p:cNvPr id="3" name="Rectangle 2">
              <a:extLst>
                <a:ext uri="{FF2B5EF4-FFF2-40B4-BE49-F238E27FC236}">
                  <a16:creationId xmlns:a16="http://schemas.microsoft.com/office/drawing/2014/main" id="{E5C827FD-BE6E-E752-AD2B-A86EBF9B5AAE}"/>
                </a:ext>
              </a:extLst>
            </p:cNvPr>
            <p:cNvSpPr/>
            <p:nvPr/>
          </p:nvSpPr>
          <p:spPr>
            <a:xfrm>
              <a:off x="6702219" y="2277573"/>
              <a:ext cx="3146456" cy="369332"/>
            </a:xfrm>
            <a:prstGeom prst="rect">
              <a:avLst/>
            </a:prstGeom>
          </p:spPr>
          <p:txBody>
            <a:bodyPr wrap="square">
              <a:spAutoFit/>
            </a:bodyPr>
            <a:lstStyle/>
            <a:p>
              <a:pPr algn="ctr"/>
              <a:r>
                <a:rPr lang="fr-FR" b="1" dirty="0">
                  <a:latin typeface="Ubisoft Sans" panose="02000504030000020004" pitchFamily="2" charset="-78"/>
                  <a:cs typeface="Ubisoft Sans" panose="02000504030000020004" pitchFamily="2" charset="-78"/>
                </a:rPr>
                <a:t>Real-time </a:t>
              </a:r>
              <a:r>
                <a:rPr lang="fr-FR" b="1" dirty="0" err="1">
                  <a:latin typeface="Ubisoft Sans" panose="02000504030000020004" pitchFamily="2" charset="-78"/>
                  <a:cs typeface="Ubisoft Sans" panose="02000504030000020004" pitchFamily="2" charset="-78"/>
                </a:rPr>
                <a:t>serving</a:t>
              </a:r>
              <a:endParaRPr lang="fr-FR" b="1" dirty="0">
                <a:latin typeface="Ubisoft Sans" panose="02000504030000020004" pitchFamily="2" charset="-78"/>
                <a:cs typeface="Ubisoft Sans" panose="02000504030000020004" pitchFamily="2" charset="-78"/>
              </a:endParaRPr>
            </a:p>
          </p:txBody>
        </p:sp>
        <p:sp>
          <p:nvSpPr>
            <p:cNvPr id="5" name="Rectangle 4">
              <a:extLst>
                <a:ext uri="{FF2B5EF4-FFF2-40B4-BE49-F238E27FC236}">
                  <a16:creationId xmlns:a16="http://schemas.microsoft.com/office/drawing/2014/main" id="{376915B1-D1F8-1F20-0A23-F47D6B6734D6}"/>
                </a:ext>
              </a:extLst>
            </p:cNvPr>
            <p:cNvSpPr/>
            <p:nvPr/>
          </p:nvSpPr>
          <p:spPr>
            <a:xfrm>
              <a:off x="6702219" y="2944621"/>
              <a:ext cx="3146456" cy="2308324"/>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Designate ML </a:t>
              </a:r>
              <a:r>
                <a:rPr lang="fr-FR" dirty="0" err="1">
                  <a:latin typeface="Ubisoft Sans" panose="02000504030000020004" pitchFamily="2" charset="-78"/>
                  <a:cs typeface="Ubisoft Sans" panose="02000504030000020004" pitchFamily="2" charset="-78"/>
                </a:rPr>
                <a:t>models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can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called</a:t>
              </a:r>
              <a:r>
                <a:rPr lang="fr-FR" dirty="0">
                  <a:latin typeface="Ubisoft Sans" panose="02000504030000020004" pitchFamily="2" charset="-78"/>
                  <a:cs typeface="Ubisoft Sans" panose="02000504030000020004" pitchFamily="2" charset="-78"/>
                </a:rPr>
                <a:t> at </a:t>
              </a:r>
              <a:r>
                <a:rPr lang="fr-FR" dirty="0" err="1">
                  <a:latin typeface="Ubisoft Sans" panose="02000504030000020004" pitchFamily="2" charset="-78"/>
                  <a:cs typeface="Ubisoft Sans" panose="02000504030000020004" pitchFamily="2" charset="-78"/>
                </a:rPr>
                <a:t>any</a:t>
              </a:r>
              <a:r>
                <a:rPr lang="fr-FR" dirty="0">
                  <a:latin typeface="Ubisoft Sans" panose="02000504030000020004" pitchFamily="2" charset="-78"/>
                  <a:cs typeface="Ubisoft Sans" panose="02000504030000020004" pitchFamily="2" charset="-78"/>
                </a:rPr>
                <a:t> time and must </a:t>
              </a:r>
              <a:r>
                <a:rPr lang="fr-FR" dirty="0" err="1">
                  <a:latin typeface="Ubisoft Sans" panose="02000504030000020004" pitchFamily="2" charset="-78"/>
                  <a:cs typeface="Ubisoft Sans" panose="02000504030000020004" pitchFamily="2" charset="-78"/>
                </a:rPr>
                <a:t>answer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quickly</a:t>
              </a:r>
              <a:r>
                <a:rPr lang="fr-FR" dirty="0">
                  <a:latin typeface="Ubisoft Sans" panose="02000504030000020004" pitchFamily="2" charset="-78"/>
                  <a:cs typeface="Ubisoft Sans" panose="02000504030000020004" pitchFamily="2" charset="-78"/>
                </a:rPr>
                <a:t>. This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generally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done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through</a:t>
              </a:r>
              <a:r>
                <a:rPr lang="fr-FR" dirty="0">
                  <a:latin typeface="Ubisoft Sans" panose="02000504030000020004" pitchFamily="2" charset="-78"/>
                  <a:cs typeface="Ubisoft Sans" panose="02000504030000020004" pitchFamily="2" charset="-78"/>
                </a:rPr>
                <a:t> an API.</a:t>
              </a:r>
            </a:p>
            <a:p>
              <a:pPr algn="just"/>
              <a:endParaRPr lang="fr-FR" dirty="0">
                <a:latin typeface="Ubisoft Sans" panose="02000504030000020004" pitchFamily="2" charset="-78"/>
                <a:cs typeface="Ubisoft Sans" panose="02000504030000020004" pitchFamily="2" charset="-78"/>
              </a:endParaRPr>
            </a:p>
            <a:p>
              <a:pPr algn="just"/>
              <a:r>
                <a:rPr lang="fr-FR" dirty="0">
                  <a:latin typeface="Ubisoft Sans" panose="02000504030000020004" pitchFamily="2" charset="-78"/>
                  <a:cs typeface="Ubisoft Sans" panose="02000504030000020004" pitchFamily="2" charset="-78"/>
                </a:rPr>
                <a:t>Example use case: live </a:t>
              </a:r>
              <a:r>
                <a:rPr lang="fr-FR" dirty="0" err="1">
                  <a:latin typeface="Ubisoft Sans" panose="02000504030000020004" pitchFamily="2" charset="-78"/>
                  <a:cs typeface="Ubisoft Sans" panose="02000504030000020004" pitchFamily="2" charset="-78"/>
                </a:rPr>
                <a:t>moderation</a:t>
              </a:r>
              <a:endParaRPr lang="fr-FR" dirty="0">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5694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25" y="-5414"/>
            <a:ext cx="12206437" cy="6877926"/>
            <a:chOff x="-9625" y="-5414"/>
            <a:chExt cx="12206437" cy="6877926"/>
          </a:xfrm>
        </p:grpSpPr>
        <p:pic>
          <p:nvPicPr>
            <p:cNvPr id="22" name="Picture 2" descr="https://i.redd.it/1144jktzp0t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368DA7C-F6D5-4D04-BF4C-810CCD4E83E6}"/>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p:cNvSpPr txBox="1">
            <a:spLocks noGrp="1"/>
          </p:cNvSpPr>
          <p:nvPr>
            <p:ph type="title"/>
          </p:nvPr>
        </p:nvSpPr>
        <p:spPr>
          <a:xfrm>
            <a:off x="279167" y="1190879"/>
            <a:ext cx="11633667" cy="4476244"/>
          </a:xfrm>
          <a:prstGeom prst="rect">
            <a:avLst/>
          </a:prstGeom>
        </p:spPr>
        <p:txBody>
          <a:bodyPr/>
          <a:lstStyle/>
          <a:p>
            <a:pPr algn="ctr"/>
            <a:r>
              <a:rPr lang="fr-FR" sz="3600" b="1" dirty="0">
                <a:solidFill>
                  <a:schemeClr val="bg1"/>
                </a:solidFill>
                <a:latin typeface="Ubisoft Sans" pitchFamily="50" charset="0"/>
              </a:rPr>
              <a:t>BATCH (OFFLINE) SERVING</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57C62BD1-273D-4147-9DD0-E5B8447DC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BB67C8C-4E75-479F-90C0-7CABE951C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pic>
        <p:nvPicPr>
          <p:cNvPr id="11" name="Picture 10">
            <a:extLst>
              <a:ext uri="{FF2B5EF4-FFF2-40B4-BE49-F238E27FC236}">
                <a16:creationId xmlns:a16="http://schemas.microsoft.com/office/drawing/2014/main" id="{5F779F99-8423-471D-BD87-BE712FF821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692" y="6110963"/>
            <a:ext cx="1385316" cy="539496"/>
          </a:xfrm>
          <a:prstGeom prst="rect">
            <a:avLst/>
          </a:prstGeom>
        </p:spPr>
      </p:pic>
    </p:spTree>
    <p:extLst>
      <p:ext uri="{BB962C8B-B14F-4D97-AF65-F5344CB8AC3E}">
        <p14:creationId xmlns:p14="http://schemas.microsoft.com/office/powerpoint/2010/main" val="32331891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BATCH (OFFLINE) SERVING</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A44697-36BD-4E17-A405-7C9D69075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657" y="2031625"/>
            <a:ext cx="8286750" cy="31051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0665E3A-E76D-4C1A-9C60-F83E15B7862F}"/>
              </a:ext>
            </a:extLst>
          </p:cNvPr>
          <p:cNvSpPr txBox="1"/>
          <p:nvPr/>
        </p:nvSpPr>
        <p:spPr>
          <a:xfrm>
            <a:off x="1235665" y="5376591"/>
            <a:ext cx="7238734" cy="577081"/>
          </a:xfrm>
          <a:prstGeom prst="rect">
            <a:avLst/>
          </a:prstGeom>
          <a:noFill/>
        </p:spPr>
        <p:txBody>
          <a:bodyPr wrap="square">
            <a:spAutoFit/>
          </a:bodyPr>
          <a:lstStyle/>
          <a:p>
            <a:pPr algn="ctr"/>
            <a:r>
              <a:rPr lang="en-US" sz="1050" i="1" dirty="0"/>
              <a:t>Average inference time of RoBERTa model over various batch sizes and sequence lengths. The gains obtained from using a GPU over a CPU is illustrated here (x16 in speed) Blogpost and detailed results: </a:t>
            </a:r>
            <a:r>
              <a:rPr lang="en-US" sz="1050" i="1" dirty="0">
                <a:hlinkClick r:id="rId6"/>
              </a:rPr>
              <a:t>https://medium.com/huggingface/benchmarking-transformers-pytorch-and-tensorflow-e2917fb891c2</a:t>
            </a:r>
            <a:endParaRPr lang="en-US" sz="1050" i="1" dirty="0"/>
          </a:p>
        </p:txBody>
      </p:sp>
      <p:grpSp>
        <p:nvGrpSpPr>
          <p:cNvPr id="2" name="Group 1">
            <a:extLst>
              <a:ext uri="{FF2B5EF4-FFF2-40B4-BE49-F238E27FC236}">
                <a16:creationId xmlns:a16="http://schemas.microsoft.com/office/drawing/2014/main" id="{BE9B45B0-6B70-4DCE-BEBA-09A481F6E899}"/>
              </a:ext>
            </a:extLst>
          </p:cNvPr>
          <p:cNvGrpSpPr/>
          <p:nvPr/>
        </p:nvGrpSpPr>
        <p:grpSpPr>
          <a:xfrm>
            <a:off x="9182462" y="2128008"/>
            <a:ext cx="2786018" cy="3008767"/>
            <a:chOff x="9182462" y="2136397"/>
            <a:chExt cx="2786018" cy="3008767"/>
          </a:xfrm>
        </p:grpSpPr>
        <p:sp>
          <p:nvSpPr>
            <p:cNvPr id="20" name="Rectangle 19">
              <a:extLst>
                <a:ext uri="{FF2B5EF4-FFF2-40B4-BE49-F238E27FC236}">
                  <a16:creationId xmlns:a16="http://schemas.microsoft.com/office/drawing/2014/main" id="{5940C66F-7439-4BFF-B1C7-7296FFEDCBA2}"/>
                </a:ext>
              </a:extLst>
            </p:cNvPr>
            <p:cNvSpPr/>
            <p:nvPr/>
          </p:nvSpPr>
          <p:spPr>
            <a:xfrm>
              <a:off x="9182462" y="2136397"/>
              <a:ext cx="2786018" cy="646331"/>
            </a:xfrm>
            <a:prstGeom prst="rect">
              <a:avLst/>
            </a:prstGeom>
          </p:spPr>
          <p:txBody>
            <a:bodyPr wrap="square">
              <a:spAutoFit/>
            </a:bodyPr>
            <a:lstStyle/>
            <a:p>
              <a:pPr algn="ctr"/>
              <a:r>
                <a:rPr lang="fr-FR" b="1" dirty="0" err="1">
                  <a:latin typeface="Ubisoft Sans" panose="02000504030000020004" pitchFamily="2" charset="-78"/>
                  <a:cs typeface="Ubisoft Sans" panose="02000504030000020004" pitchFamily="2" charset="-78"/>
                </a:rPr>
                <a:t>Estimated</a:t>
              </a:r>
              <a:r>
                <a:rPr lang="fr-FR" b="1" dirty="0">
                  <a:latin typeface="Ubisoft Sans" panose="02000504030000020004" pitchFamily="2" charset="-78"/>
                  <a:cs typeface="Ubisoft Sans" panose="02000504030000020004" pitchFamily="2" charset="-78"/>
                </a:rPr>
                <a:t> time for 1M </a:t>
              </a:r>
              <a:r>
                <a:rPr lang="fr-FR" b="1" dirty="0" err="1">
                  <a:latin typeface="Ubisoft Sans" panose="02000504030000020004" pitchFamily="2" charset="-78"/>
                  <a:cs typeface="Ubisoft Sans" panose="02000504030000020004" pitchFamily="2" charset="-78"/>
                </a:rPr>
                <a:t>texts</a:t>
              </a:r>
              <a:endParaRPr lang="fr-FR" b="1"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8666D8B-D9B0-4118-9F66-66DD20BC6684}"/>
                    </a:ext>
                  </a:extLst>
                </p:cNvPr>
                <p:cNvSpPr/>
                <p:nvPr/>
              </p:nvSpPr>
              <p:spPr>
                <a:xfrm>
                  <a:off x="9182462" y="2795261"/>
                  <a:ext cx="2786018"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cs typeface="Ubisoft Sans" panose="02000504030000020004" pitchFamily="2" charset="-78"/>
                          </a:rPr>
                          <m:t>~ 8,6</m:t>
                        </m:r>
                        <m:r>
                          <a:rPr lang="fr-FR" b="0" i="1" smtClean="0">
                            <a:latin typeface="Cambria Math" panose="02040503050406030204" pitchFamily="18" charset="0"/>
                            <a:cs typeface="Ubisoft Sans" panose="02000504030000020004" pitchFamily="2" charset="-78"/>
                          </a:rPr>
                          <m:t> </m:t>
                        </m:r>
                        <m:r>
                          <a:rPr lang="fr-FR" b="0" i="1" smtClean="0">
                            <a:latin typeface="Cambria Math" panose="02040503050406030204" pitchFamily="18" charset="0"/>
                            <a:cs typeface="Ubisoft Sans" panose="02000504030000020004" pitchFamily="2" charset="-78"/>
                          </a:rPr>
                          <m:t>𝑑𝑎𝑦𝑠</m:t>
                        </m:r>
                      </m:oMath>
                    </m:oMathPara>
                  </a14:m>
                  <a:endParaRPr lang="fr-FR" dirty="0">
                    <a:latin typeface="Ubisoft Sans" panose="02000504030000020004" pitchFamily="2" charset="-78"/>
                    <a:cs typeface="Ubisoft Sans" panose="02000504030000020004" pitchFamily="2" charset="-78"/>
                  </a:endParaRPr>
                </a:p>
              </p:txBody>
            </p:sp>
          </mc:Choice>
          <mc:Fallback xmlns="">
            <p:sp>
              <p:nvSpPr>
                <p:cNvPr id="21" name="Rectangle 20">
                  <a:extLst>
                    <a:ext uri="{FF2B5EF4-FFF2-40B4-BE49-F238E27FC236}">
                      <a16:creationId xmlns:a16="http://schemas.microsoft.com/office/drawing/2014/main" id="{F8666D8B-D9B0-4118-9F66-66DD20BC6684}"/>
                    </a:ext>
                  </a:extLst>
                </p:cNvPr>
                <p:cNvSpPr>
                  <a:spLocks noRot="1" noChangeAspect="1" noMove="1" noResize="1" noEditPoints="1" noAdjustHandles="1" noChangeArrowheads="1" noChangeShapeType="1" noTextEdit="1"/>
                </p:cNvSpPr>
                <p:nvPr/>
              </p:nvSpPr>
              <p:spPr>
                <a:xfrm>
                  <a:off x="9182462" y="2795261"/>
                  <a:ext cx="2786018" cy="369332"/>
                </a:xfrm>
                <a:prstGeom prst="rect">
                  <a:avLst/>
                </a:prstGeom>
                <a:blipFill>
                  <a:blip r:embed="rId7"/>
                  <a:stretch>
                    <a:fillRect b="-1639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72C19EB-106C-4799-A44A-F46599CDB10A}"/>
                    </a:ext>
                  </a:extLst>
                </p:cNvPr>
                <p:cNvSpPr/>
                <p:nvPr/>
              </p:nvSpPr>
              <p:spPr>
                <a:xfrm>
                  <a:off x="9182462" y="3125356"/>
                  <a:ext cx="2786018"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ea typeface="Cambria Math" panose="02040503050406030204" pitchFamily="18" charset="0"/>
                            <a:cs typeface="Ubisoft Sans" panose="02000504030000020004" pitchFamily="2" charset="-78"/>
                          </a:rPr>
                          <m:t>~ </m:t>
                        </m:r>
                        <m:r>
                          <a:rPr lang="fr-FR" b="0" i="1" dirty="0" smtClean="0">
                            <a:latin typeface="Cambria Math" panose="02040503050406030204" pitchFamily="18" charset="0"/>
                            <a:cs typeface="Ubisoft Sans" panose="02000504030000020004" pitchFamily="2" charset="-78"/>
                          </a:rPr>
                          <m:t>7,2 </m:t>
                        </m:r>
                        <m:r>
                          <a:rPr lang="fr-FR" b="0" i="1" dirty="0" smtClean="0">
                            <a:latin typeface="Cambria Math" panose="02040503050406030204" pitchFamily="18" charset="0"/>
                            <a:cs typeface="Ubisoft Sans" panose="02000504030000020004" pitchFamily="2" charset="-78"/>
                          </a:rPr>
                          <m:t>𝑑𝑎𝑦𝑠</m:t>
                        </m:r>
                      </m:oMath>
                    </m:oMathPara>
                  </a14:m>
                  <a:endParaRPr lang="fr-FR" dirty="0">
                    <a:latin typeface="Ubisoft Sans" panose="02000504030000020004" pitchFamily="2" charset="-78"/>
                    <a:cs typeface="Ubisoft Sans" panose="02000504030000020004" pitchFamily="2" charset="-78"/>
                  </a:endParaRPr>
                </a:p>
              </p:txBody>
            </p:sp>
          </mc:Choice>
          <mc:Fallback xmlns="">
            <p:sp>
              <p:nvSpPr>
                <p:cNvPr id="22" name="Rectangle 21">
                  <a:extLst>
                    <a:ext uri="{FF2B5EF4-FFF2-40B4-BE49-F238E27FC236}">
                      <a16:creationId xmlns:a16="http://schemas.microsoft.com/office/drawing/2014/main" id="{672C19EB-106C-4799-A44A-F46599CDB10A}"/>
                    </a:ext>
                  </a:extLst>
                </p:cNvPr>
                <p:cNvSpPr>
                  <a:spLocks noRot="1" noChangeAspect="1" noMove="1" noResize="1" noEditPoints="1" noAdjustHandles="1" noChangeArrowheads="1" noChangeShapeType="1" noTextEdit="1"/>
                </p:cNvSpPr>
                <p:nvPr/>
              </p:nvSpPr>
              <p:spPr>
                <a:xfrm>
                  <a:off x="9182462" y="3125356"/>
                  <a:ext cx="2786018" cy="369332"/>
                </a:xfrm>
                <a:prstGeom prst="rect">
                  <a:avLst/>
                </a:prstGeom>
                <a:blipFill>
                  <a:blip r:embed="rId8"/>
                  <a:stretch>
                    <a:fillRect b="-1639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9B86061-F40A-4DF9-A23E-79BCB622675B}"/>
                    </a:ext>
                  </a:extLst>
                </p:cNvPr>
                <p:cNvSpPr/>
                <p:nvPr/>
              </p:nvSpPr>
              <p:spPr>
                <a:xfrm>
                  <a:off x="9182462" y="3455451"/>
                  <a:ext cx="2786018"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ea typeface="Cambria Math" panose="02040503050406030204" pitchFamily="18" charset="0"/>
                            <a:cs typeface="Ubisoft Sans" panose="02000504030000020004" pitchFamily="2" charset="-78"/>
                          </a:rPr>
                          <m:t>~</m:t>
                        </m:r>
                        <m:r>
                          <a:rPr lang="fr-FR" b="0" i="1" dirty="0" smtClean="0">
                            <a:latin typeface="Cambria Math" panose="02040503050406030204" pitchFamily="18" charset="0"/>
                            <a:ea typeface="Cambria Math" panose="02040503050406030204" pitchFamily="18" charset="0"/>
                            <a:cs typeface="Ubisoft Sans" panose="02000504030000020004" pitchFamily="2" charset="-78"/>
                          </a:rPr>
                          <m:t> 12,7 </m:t>
                        </m:r>
                        <m:r>
                          <a:rPr lang="fr-FR" b="0" i="1" dirty="0" smtClean="0">
                            <a:latin typeface="Cambria Math" panose="02040503050406030204" pitchFamily="18" charset="0"/>
                            <a:ea typeface="Cambria Math" panose="02040503050406030204" pitchFamily="18" charset="0"/>
                            <a:cs typeface="Ubisoft Sans" panose="02000504030000020004" pitchFamily="2" charset="-78"/>
                          </a:rPr>
                          <m:t>h𝑜𝑢𝑟𝑠</m:t>
                        </m:r>
                      </m:oMath>
                    </m:oMathPara>
                  </a14:m>
                  <a:endParaRPr lang="fr-FR" dirty="0">
                    <a:latin typeface="Ubisoft Sans" panose="02000504030000020004" pitchFamily="2" charset="-78"/>
                    <a:cs typeface="Ubisoft Sans" panose="02000504030000020004" pitchFamily="2" charset="-78"/>
                  </a:endParaRPr>
                </a:p>
              </p:txBody>
            </p:sp>
          </mc:Choice>
          <mc:Fallback xmlns="">
            <p:sp>
              <p:nvSpPr>
                <p:cNvPr id="23" name="Rectangle 22">
                  <a:extLst>
                    <a:ext uri="{FF2B5EF4-FFF2-40B4-BE49-F238E27FC236}">
                      <a16:creationId xmlns:a16="http://schemas.microsoft.com/office/drawing/2014/main" id="{B9B86061-F40A-4DF9-A23E-79BCB622675B}"/>
                    </a:ext>
                  </a:extLst>
                </p:cNvPr>
                <p:cNvSpPr>
                  <a:spLocks noRot="1" noChangeAspect="1" noMove="1" noResize="1" noEditPoints="1" noAdjustHandles="1" noChangeArrowheads="1" noChangeShapeType="1" noTextEdit="1"/>
                </p:cNvSpPr>
                <p:nvPr/>
              </p:nvSpPr>
              <p:spPr>
                <a:xfrm>
                  <a:off x="9182462" y="3455451"/>
                  <a:ext cx="2786018" cy="369332"/>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4394AD3-CACF-4A0B-B8A5-5DB851AC38BF}"/>
                    </a:ext>
                  </a:extLst>
                </p:cNvPr>
                <p:cNvSpPr/>
                <p:nvPr/>
              </p:nvSpPr>
              <p:spPr>
                <a:xfrm>
                  <a:off x="9182462" y="3785546"/>
                  <a:ext cx="2786018"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ea typeface="Cambria Math" panose="02040503050406030204" pitchFamily="18" charset="0"/>
                            <a:cs typeface="Ubisoft Sans" panose="02000504030000020004" pitchFamily="2" charset="-78"/>
                          </a:rPr>
                          <m:t>~</m:t>
                        </m:r>
                        <m:r>
                          <a:rPr lang="fr-FR" b="0" i="1" dirty="0" smtClean="0">
                            <a:latin typeface="Cambria Math" panose="02040503050406030204" pitchFamily="18" charset="0"/>
                            <a:ea typeface="Cambria Math" panose="02040503050406030204" pitchFamily="18" charset="0"/>
                            <a:cs typeface="Ubisoft Sans" panose="02000504030000020004" pitchFamily="2" charset="-78"/>
                          </a:rPr>
                          <m:t> 10 </m:t>
                        </m:r>
                        <m:r>
                          <a:rPr lang="fr-FR" b="0" i="1" dirty="0" smtClean="0">
                            <a:latin typeface="Cambria Math" panose="02040503050406030204" pitchFamily="18" charset="0"/>
                            <a:ea typeface="Cambria Math" panose="02040503050406030204" pitchFamily="18" charset="0"/>
                            <a:cs typeface="Ubisoft Sans" panose="02000504030000020004" pitchFamily="2" charset="-78"/>
                          </a:rPr>
                          <m:t>h𝑜𝑢𝑟𝑠</m:t>
                        </m:r>
                      </m:oMath>
                    </m:oMathPara>
                  </a14:m>
                  <a:endParaRPr lang="fr-FR" dirty="0">
                    <a:latin typeface="Ubisoft Sans" panose="02000504030000020004" pitchFamily="2" charset="-78"/>
                    <a:cs typeface="Ubisoft Sans" panose="02000504030000020004" pitchFamily="2" charset="-78"/>
                  </a:endParaRPr>
                </a:p>
              </p:txBody>
            </p:sp>
          </mc:Choice>
          <mc:Fallback xmlns="">
            <p:sp>
              <p:nvSpPr>
                <p:cNvPr id="25" name="Rectangle 24">
                  <a:extLst>
                    <a:ext uri="{FF2B5EF4-FFF2-40B4-BE49-F238E27FC236}">
                      <a16:creationId xmlns:a16="http://schemas.microsoft.com/office/drawing/2014/main" id="{24394AD3-CACF-4A0B-B8A5-5DB851AC38BF}"/>
                    </a:ext>
                  </a:extLst>
                </p:cNvPr>
                <p:cNvSpPr>
                  <a:spLocks noRot="1" noChangeAspect="1" noMove="1" noResize="1" noEditPoints="1" noAdjustHandles="1" noChangeArrowheads="1" noChangeShapeType="1" noTextEdit="1"/>
                </p:cNvSpPr>
                <p:nvPr/>
              </p:nvSpPr>
              <p:spPr>
                <a:xfrm>
                  <a:off x="9182462" y="3785546"/>
                  <a:ext cx="2786018" cy="369332"/>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A3C2261-8483-4C86-9EDA-9DF28CFCDB5A}"/>
                    </a:ext>
                  </a:extLst>
                </p:cNvPr>
                <p:cNvSpPr/>
                <p:nvPr/>
              </p:nvSpPr>
              <p:spPr>
                <a:xfrm>
                  <a:off x="9182462" y="4115641"/>
                  <a:ext cx="2786018"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ea typeface="Cambria Math" panose="02040503050406030204" pitchFamily="18" charset="0"/>
                            <a:cs typeface="Ubisoft Sans" panose="02000504030000020004" pitchFamily="2" charset="-78"/>
                          </a:rPr>
                          <m:t>~</m:t>
                        </m:r>
                        <m:r>
                          <a:rPr lang="fr-FR" b="0" i="1" dirty="0" smtClean="0">
                            <a:latin typeface="Cambria Math" panose="02040503050406030204" pitchFamily="18" charset="0"/>
                            <a:ea typeface="Cambria Math" panose="02040503050406030204" pitchFamily="18" charset="0"/>
                            <a:cs typeface="Ubisoft Sans" panose="02000504030000020004" pitchFamily="2" charset="-78"/>
                          </a:rPr>
                          <m:t> 9,5 </m:t>
                        </m:r>
                        <m:r>
                          <a:rPr lang="fr-FR" b="0" i="1" dirty="0" smtClean="0">
                            <a:latin typeface="Cambria Math" panose="02040503050406030204" pitchFamily="18" charset="0"/>
                            <a:ea typeface="Cambria Math" panose="02040503050406030204" pitchFamily="18" charset="0"/>
                            <a:cs typeface="Ubisoft Sans" panose="02000504030000020004" pitchFamily="2" charset="-78"/>
                          </a:rPr>
                          <m:t>𝑑𝑎𝑦𝑠</m:t>
                        </m:r>
                      </m:oMath>
                    </m:oMathPara>
                  </a14:m>
                  <a:endParaRPr lang="fr-FR" dirty="0">
                    <a:latin typeface="Ubisoft Sans" panose="02000504030000020004" pitchFamily="2" charset="-78"/>
                    <a:cs typeface="Ubisoft Sans" panose="02000504030000020004" pitchFamily="2" charset="-78"/>
                  </a:endParaRPr>
                </a:p>
              </p:txBody>
            </p:sp>
          </mc:Choice>
          <mc:Fallback xmlns="">
            <p:sp>
              <p:nvSpPr>
                <p:cNvPr id="26" name="Rectangle 25">
                  <a:extLst>
                    <a:ext uri="{FF2B5EF4-FFF2-40B4-BE49-F238E27FC236}">
                      <a16:creationId xmlns:a16="http://schemas.microsoft.com/office/drawing/2014/main" id="{0A3C2261-8483-4C86-9EDA-9DF28CFCDB5A}"/>
                    </a:ext>
                  </a:extLst>
                </p:cNvPr>
                <p:cNvSpPr>
                  <a:spLocks noRot="1" noChangeAspect="1" noMove="1" noResize="1" noEditPoints="1" noAdjustHandles="1" noChangeArrowheads="1" noChangeShapeType="1" noTextEdit="1"/>
                </p:cNvSpPr>
                <p:nvPr/>
              </p:nvSpPr>
              <p:spPr>
                <a:xfrm>
                  <a:off x="9182462" y="4115641"/>
                  <a:ext cx="2786018" cy="369332"/>
                </a:xfrm>
                <a:prstGeom prst="rect">
                  <a:avLst/>
                </a:prstGeom>
                <a:blipFill>
                  <a:blip r:embed="rId11"/>
                  <a:stretch>
                    <a:fillRect b="-1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80021503-C41D-4EA5-9F5F-C221E2D3DEEB}"/>
                    </a:ext>
                  </a:extLst>
                </p:cNvPr>
                <p:cNvSpPr/>
                <p:nvPr/>
              </p:nvSpPr>
              <p:spPr>
                <a:xfrm>
                  <a:off x="9182462" y="4445736"/>
                  <a:ext cx="2786018"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ea typeface="Cambria Math" panose="02040503050406030204" pitchFamily="18" charset="0"/>
                            <a:cs typeface="Ubisoft Sans" panose="02000504030000020004" pitchFamily="2" charset="-78"/>
                          </a:rPr>
                          <m:t>~</m:t>
                        </m:r>
                        <m:r>
                          <a:rPr lang="fr-FR" b="0" i="1" dirty="0" smtClean="0">
                            <a:latin typeface="Cambria Math" panose="02040503050406030204" pitchFamily="18" charset="0"/>
                            <a:ea typeface="Cambria Math" panose="02040503050406030204" pitchFamily="18" charset="0"/>
                            <a:cs typeface="Ubisoft Sans" panose="02000504030000020004" pitchFamily="2" charset="-78"/>
                          </a:rPr>
                          <m:t> 10,4 </m:t>
                        </m:r>
                        <m:r>
                          <a:rPr lang="fr-FR" b="0" i="1" dirty="0" smtClean="0">
                            <a:latin typeface="Cambria Math" panose="02040503050406030204" pitchFamily="18" charset="0"/>
                            <a:ea typeface="Cambria Math" panose="02040503050406030204" pitchFamily="18" charset="0"/>
                            <a:cs typeface="Ubisoft Sans" panose="02000504030000020004" pitchFamily="2" charset="-78"/>
                          </a:rPr>
                          <m:t>h𝑜𝑢𝑟𝑠</m:t>
                        </m:r>
                      </m:oMath>
                    </m:oMathPara>
                  </a14:m>
                  <a:endParaRPr lang="fr-FR" dirty="0">
                    <a:latin typeface="Ubisoft Sans" panose="02000504030000020004" pitchFamily="2" charset="-78"/>
                    <a:cs typeface="Ubisoft Sans" panose="02000504030000020004" pitchFamily="2" charset="-78"/>
                  </a:endParaRPr>
                </a:p>
              </p:txBody>
            </p:sp>
          </mc:Choice>
          <mc:Fallback xmlns="">
            <p:sp>
              <p:nvSpPr>
                <p:cNvPr id="27" name="Rectangle 26">
                  <a:extLst>
                    <a:ext uri="{FF2B5EF4-FFF2-40B4-BE49-F238E27FC236}">
                      <a16:creationId xmlns:a16="http://schemas.microsoft.com/office/drawing/2014/main" id="{80021503-C41D-4EA5-9F5F-C221E2D3DEEB}"/>
                    </a:ext>
                  </a:extLst>
                </p:cNvPr>
                <p:cNvSpPr>
                  <a:spLocks noRot="1" noChangeAspect="1" noMove="1" noResize="1" noEditPoints="1" noAdjustHandles="1" noChangeArrowheads="1" noChangeShapeType="1" noTextEdit="1"/>
                </p:cNvSpPr>
                <p:nvPr/>
              </p:nvSpPr>
              <p:spPr>
                <a:xfrm>
                  <a:off x="9182462" y="4445736"/>
                  <a:ext cx="2786018" cy="369332"/>
                </a:xfrm>
                <a:prstGeom prst="rect">
                  <a:avLst/>
                </a:prstGeom>
                <a:blipFill>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6D074631-62C3-4903-84CB-5BA7E40B3B2E}"/>
                    </a:ext>
                  </a:extLst>
                </p:cNvPr>
                <p:cNvSpPr/>
                <p:nvPr/>
              </p:nvSpPr>
              <p:spPr>
                <a:xfrm>
                  <a:off x="9182462" y="4775832"/>
                  <a:ext cx="2786018"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ea typeface="Cambria Math" panose="02040503050406030204" pitchFamily="18" charset="0"/>
                            <a:cs typeface="Ubisoft Sans" panose="02000504030000020004" pitchFamily="2" charset="-78"/>
                          </a:rPr>
                          <m:t>~</m:t>
                        </m:r>
                        <m:r>
                          <a:rPr lang="fr-FR" b="0" i="1" dirty="0" smtClean="0">
                            <a:latin typeface="Cambria Math" panose="02040503050406030204" pitchFamily="18" charset="0"/>
                            <a:ea typeface="Cambria Math" panose="02040503050406030204" pitchFamily="18" charset="0"/>
                            <a:cs typeface="Ubisoft Sans" panose="02000504030000020004" pitchFamily="2" charset="-78"/>
                          </a:rPr>
                          <m:t> 9,4 </m:t>
                        </m:r>
                        <m:r>
                          <a:rPr lang="fr-FR" b="0" i="1" dirty="0" smtClean="0">
                            <a:latin typeface="Cambria Math" panose="02040503050406030204" pitchFamily="18" charset="0"/>
                            <a:ea typeface="Cambria Math" panose="02040503050406030204" pitchFamily="18" charset="0"/>
                            <a:cs typeface="Ubisoft Sans" panose="02000504030000020004" pitchFamily="2" charset="-78"/>
                          </a:rPr>
                          <m:t>h𝑜𝑢𝑟𝑠</m:t>
                        </m:r>
                      </m:oMath>
                    </m:oMathPara>
                  </a14:m>
                  <a:endParaRPr lang="fr-FR" dirty="0">
                    <a:latin typeface="Ubisoft Sans" panose="02000504030000020004" pitchFamily="2" charset="-78"/>
                    <a:cs typeface="Ubisoft Sans" panose="02000504030000020004" pitchFamily="2" charset="-78"/>
                  </a:endParaRPr>
                </a:p>
              </p:txBody>
            </p:sp>
          </mc:Choice>
          <mc:Fallback xmlns="">
            <p:sp>
              <p:nvSpPr>
                <p:cNvPr id="28" name="Rectangle 27">
                  <a:extLst>
                    <a:ext uri="{FF2B5EF4-FFF2-40B4-BE49-F238E27FC236}">
                      <a16:creationId xmlns:a16="http://schemas.microsoft.com/office/drawing/2014/main" id="{6D074631-62C3-4903-84CB-5BA7E40B3B2E}"/>
                    </a:ext>
                  </a:extLst>
                </p:cNvPr>
                <p:cNvSpPr>
                  <a:spLocks noRot="1" noChangeAspect="1" noMove="1" noResize="1" noEditPoints="1" noAdjustHandles="1" noChangeArrowheads="1" noChangeShapeType="1" noTextEdit="1"/>
                </p:cNvSpPr>
                <p:nvPr/>
              </p:nvSpPr>
              <p:spPr>
                <a:xfrm>
                  <a:off x="9182462" y="4775832"/>
                  <a:ext cx="2786018" cy="369332"/>
                </a:xfrm>
                <a:prstGeom prst="rect">
                  <a:avLst/>
                </a:prstGeom>
                <a:blipFill>
                  <a:blip r:embed="rId13"/>
                  <a:stretch>
                    <a:fillRect/>
                  </a:stretch>
                </a:blipFill>
              </p:spPr>
              <p:txBody>
                <a:bodyPr/>
                <a:lstStyle/>
                <a:p>
                  <a:r>
                    <a:rPr lang="fr-FR">
                      <a:noFill/>
                    </a:rPr>
                    <a:t> </a:t>
                  </a:r>
                </a:p>
              </p:txBody>
            </p:sp>
          </mc:Fallback>
        </mc:AlternateContent>
      </p:grpSp>
    </p:spTree>
    <p:extLst>
      <p:ext uri="{BB962C8B-B14F-4D97-AF65-F5344CB8AC3E}">
        <p14:creationId xmlns:p14="http://schemas.microsoft.com/office/powerpoint/2010/main" val="183203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BATCH (OFFLINE) SERVING</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0665E3A-E76D-4C1A-9C60-F83E15B7862F}"/>
              </a:ext>
            </a:extLst>
          </p:cNvPr>
          <p:cNvSpPr txBox="1"/>
          <p:nvPr/>
        </p:nvSpPr>
        <p:spPr>
          <a:xfrm>
            <a:off x="1399239" y="5599303"/>
            <a:ext cx="7238734" cy="253916"/>
          </a:xfrm>
          <a:prstGeom prst="rect">
            <a:avLst/>
          </a:prstGeom>
          <a:noFill/>
        </p:spPr>
        <p:txBody>
          <a:bodyPr wrap="square">
            <a:spAutoFit/>
          </a:bodyPr>
          <a:lstStyle/>
          <a:p>
            <a:pPr algn="ctr"/>
            <a:r>
              <a:rPr lang="en-US" sz="1050" i="1" dirty="0">
                <a:hlinkClick r:id="rId6"/>
              </a:rPr>
              <a:t>https://aws.amazon.com/ec2/instance-types/g4/</a:t>
            </a:r>
            <a:endParaRPr lang="en-US" sz="1050" i="1" dirty="0"/>
          </a:p>
        </p:txBody>
      </p:sp>
      <p:pic>
        <p:nvPicPr>
          <p:cNvPr id="4" name="Picture 3">
            <a:extLst>
              <a:ext uri="{FF2B5EF4-FFF2-40B4-BE49-F238E27FC236}">
                <a16:creationId xmlns:a16="http://schemas.microsoft.com/office/drawing/2014/main" id="{C3DB208C-E9FB-4495-B986-7F5C7EBD4CEC}"/>
              </a:ext>
            </a:extLst>
          </p:cNvPr>
          <p:cNvPicPr>
            <a:picLocks noChangeAspect="1"/>
          </p:cNvPicPr>
          <p:nvPr/>
        </p:nvPicPr>
        <p:blipFill rotWithShape="1">
          <a:blip r:embed="rId7"/>
          <a:srcRect t="15412"/>
          <a:stretch/>
        </p:blipFill>
        <p:spPr>
          <a:xfrm>
            <a:off x="446606" y="2449640"/>
            <a:ext cx="9144000" cy="2894690"/>
          </a:xfrm>
          <a:prstGeom prst="rect">
            <a:avLst/>
          </a:prstGeom>
        </p:spPr>
      </p:pic>
      <p:grpSp>
        <p:nvGrpSpPr>
          <p:cNvPr id="9" name="Group 8">
            <a:extLst>
              <a:ext uri="{FF2B5EF4-FFF2-40B4-BE49-F238E27FC236}">
                <a16:creationId xmlns:a16="http://schemas.microsoft.com/office/drawing/2014/main" id="{76EDEFB7-C47B-4268-A64D-5E232FC6F56A}"/>
              </a:ext>
            </a:extLst>
          </p:cNvPr>
          <p:cNvGrpSpPr/>
          <p:nvPr/>
        </p:nvGrpSpPr>
        <p:grpSpPr>
          <a:xfrm>
            <a:off x="6705600" y="3429000"/>
            <a:ext cx="4943951" cy="853440"/>
            <a:chOff x="6705600" y="3429000"/>
            <a:chExt cx="4943951" cy="853440"/>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C81529EE-DD5D-4CF0-9568-3F8B38E31DFB}"/>
                    </a:ext>
                  </a:extLst>
                </p:cNvPr>
                <p:cNvSpPr/>
                <p:nvPr/>
              </p:nvSpPr>
              <p:spPr>
                <a:xfrm>
                  <a:off x="9944269" y="3429000"/>
                  <a:ext cx="1705282" cy="646331"/>
                </a:xfrm>
                <a:prstGeom prst="rect">
                  <a:avLst/>
                </a:prstGeom>
              </p:spPr>
              <p:txBody>
                <a:bodyPr wrap="square">
                  <a:spAutoFit/>
                </a:bodyPr>
                <a:lstStyle/>
                <a:p>
                  <a:pPr algn="ctr"/>
                  <a14:m>
                    <m:oMath xmlns:m="http://schemas.openxmlformats.org/officeDocument/2006/math">
                      <m:r>
                        <a:rPr lang="fr-FR" b="0" i="1" dirty="0" smtClean="0">
                          <a:latin typeface="Cambria Math" panose="02040503050406030204" pitchFamily="18" charset="0"/>
                          <a:ea typeface="Cambria Math" panose="02040503050406030204" pitchFamily="18" charset="0"/>
                          <a:cs typeface="Ubisoft Sans" panose="02000504030000020004" pitchFamily="2" charset="-78"/>
                        </a:rPr>
                        <m:t>≈ </m:t>
                      </m:r>
                      <m:r>
                        <a:rPr lang="fr-FR" b="0" i="1" dirty="0" smtClean="0">
                          <a:latin typeface="Cambria Math" panose="02040503050406030204" pitchFamily="18" charset="0"/>
                          <a:cs typeface="Ubisoft Sans" panose="02000504030000020004" pitchFamily="2" charset="-78"/>
                        </a:rPr>
                        <m:t>0,67€ </m:t>
                      </m:r>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hour</a:t>
                  </a:r>
                  <a:endParaRPr lang="fr-FR" dirty="0">
                    <a:latin typeface="Ubisoft Sans" panose="02000504030000020004" pitchFamily="2" charset="-78"/>
                    <a:cs typeface="Ubisoft Sans" panose="02000504030000020004" pitchFamily="2" charset="-78"/>
                  </a:endParaRPr>
                </a:p>
              </p:txBody>
            </p:sp>
          </mc:Choice>
          <mc:Fallback xmlns="">
            <p:sp>
              <p:nvSpPr>
                <p:cNvPr id="29" name="Rectangle 28">
                  <a:extLst>
                    <a:ext uri="{FF2B5EF4-FFF2-40B4-BE49-F238E27FC236}">
                      <a16:creationId xmlns:a16="http://schemas.microsoft.com/office/drawing/2014/main" id="{C81529EE-DD5D-4CF0-9568-3F8B38E31DFB}"/>
                    </a:ext>
                  </a:extLst>
                </p:cNvPr>
                <p:cNvSpPr>
                  <a:spLocks noRot="1" noChangeAspect="1" noMove="1" noResize="1" noEditPoints="1" noAdjustHandles="1" noChangeArrowheads="1" noChangeShapeType="1" noTextEdit="1"/>
                </p:cNvSpPr>
                <p:nvPr/>
              </p:nvSpPr>
              <p:spPr>
                <a:xfrm>
                  <a:off x="9944269" y="3429000"/>
                  <a:ext cx="1705282" cy="646331"/>
                </a:xfrm>
                <a:prstGeom prst="rect">
                  <a:avLst/>
                </a:prstGeom>
                <a:blipFill>
                  <a:blip r:embed="rId8"/>
                  <a:stretch>
                    <a:fillRect t="-5660" b="-13208"/>
                  </a:stretch>
                </a:blipFill>
              </p:spPr>
              <p:txBody>
                <a:bodyPr/>
                <a:lstStyle/>
                <a:p>
                  <a:r>
                    <a:rPr lang="fr-FR">
                      <a:noFill/>
                    </a:rPr>
                    <a:t> </a:t>
                  </a:r>
                </a:p>
              </p:txBody>
            </p:sp>
          </mc:Fallback>
        </mc:AlternateContent>
        <p:cxnSp>
          <p:nvCxnSpPr>
            <p:cNvPr id="7" name="Connector: Elbow 6">
              <a:extLst>
                <a:ext uri="{FF2B5EF4-FFF2-40B4-BE49-F238E27FC236}">
                  <a16:creationId xmlns:a16="http://schemas.microsoft.com/office/drawing/2014/main" id="{4D2FB0D6-0897-4071-A7F9-5382AFD2B13A}"/>
                </a:ext>
              </a:extLst>
            </p:cNvPr>
            <p:cNvCxnSpPr>
              <a:cxnSpLocks/>
              <a:endCxn id="29" idx="1"/>
            </p:cNvCxnSpPr>
            <p:nvPr/>
          </p:nvCxnSpPr>
          <p:spPr>
            <a:xfrm flipV="1">
              <a:off x="6705600" y="3752166"/>
              <a:ext cx="3238669" cy="53027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5B0FC1D6-A5ED-43C5-8882-4904BBB5814E}"/>
              </a:ext>
            </a:extLst>
          </p:cNvPr>
          <p:cNvSpPr/>
          <p:nvPr/>
        </p:nvSpPr>
        <p:spPr>
          <a:xfrm>
            <a:off x="1751987" y="1664551"/>
            <a:ext cx="8688027" cy="646331"/>
          </a:xfrm>
          <a:prstGeom prst="rect">
            <a:avLst/>
          </a:prstGeom>
        </p:spPr>
        <p:txBody>
          <a:bodyPr wrap="square">
            <a:spAutoFit/>
          </a:bodyPr>
          <a:lstStyle/>
          <a:p>
            <a:pPr algn="ctr"/>
            <a:r>
              <a:rPr lang="fr-FR" b="1" dirty="0">
                <a:latin typeface="Ubisoft Sans" panose="02000504030000020004" pitchFamily="2" charset="-78"/>
                <a:cs typeface="Ubisoft Sans" panose="02000504030000020004" pitchFamily="2" charset="-78"/>
              </a:rPr>
              <a:t>Amazon Web Services EC2 G4 Pricing </a:t>
            </a:r>
          </a:p>
          <a:p>
            <a:pPr algn="ctr"/>
            <a:r>
              <a:rPr lang="fr-FR" dirty="0">
                <a:latin typeface="Ubisoft Sans" panose="02000504030000020004" pitchFamily="2" charset="-78"/>
                <a:cs typeface="Ubisoft Sans" panose="02000504030000020004" pitchFamily="2" charset="-78"/>
              </a:rPr>
              <a:t>(instances </a:t>
            </a:r>
            <a:r>
              <a:rPr lang="fr-FR" dirty="0" err="1">
                <a:latin typeface="Ubisoft Sans" panose="02000504030000020004" pitchFamily="2" charset="-78"/>
                <a:cs typeface="Ubisoft Sans" panose="02000504030000020004" pitchFamily="2" charset="-78"/>
              </a:rPr>
              <a:t>dedicated</a:t>
            </a:r>
            <a:r>
              <a:rPr lang="fr-FR" dirty="0">
                <a:latin typeface="Ubisoft Sans" panose="02000504030000020004" pitchFamily="2" charset="-78"/>
                <a:cs typeface="Ubisoft Sans" panose="02000504030000020004" pitchFamily="2" charset="-78"/>
              </a:rPr>
              <a:t> to ML </a:t>
            </a:r>
            <a:r>
              <a:rPr lang="fr-FR" dirty="0" err="1">
                <a:latin typeface="Ubisoft Sans" panose="02000504030000020004" pitchFamily="2" charset="-78"/>
                <a:cs typeface="Ubisoft Sans" panose="02000504030000020004" pitchFamily="2" charset="-78"/>
              </a:rPr>
              <a:t>inference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with</a:t>
            </a:r>
            <a:r>
              <a:rPr lang="fr-FR" dirty="0">
                <a:latin typeface="Ubisoft Sans" panose="02000504030000020004" pitchFamily="2" charset="-78"/>
                <a:cs typeface="Ubisoft Sans" panose="02000504030000020004" pitchFamily="2" charset="-78"/>
              </a:rPr>
              <a:t> </a:t>
            </a:r>
            <a:r>
              <a:rPr lang="fr-FR" dirty="0">
                <a:latin typeface="Ubisoft Sans" panose="02000504030000020004" pitchFamily="2" charset="-78"/>
                <a:cs typeface="Ubisoft Sans" panose="02000504030000020004" pitchFamily="2" charset="-78"/>
                <a:hlinkClick r:id="rId9"/>
              </a:rPr>
              <a:t>Tesla V4 </a:t>
            </a:r>
            <a:r>
              <a:rPr lang="fr-FR" dirty="0" err="1">
                <a:latin typeface="Ubisoft Sans" panose="02000504030000020004" pitchFamily="2" charset="-78"/>
                <a:cs typeface="Ubisoft Sans" panose="02000504030000020004" pitchFamily="2" charset="-78"/>
                <a:hlinkClick r:id="rId9"/>
              </a:rPr>
              <a:t>GPUs</a:t>
            </a:r>
            <a:r>
              <a:rPr lang="fr-FR" dirty="0">
                <a:latin typeface="Ubisoft Sans" panose="02000504030000020004" pitchFamily="2" charset="-78"/>
                <a:cs typeface="Ubisoft Sans" panose="02000504030000020004" pitchFamily="2" charset="-78"/>
              </a:rPr>
              <a:t>)</a:t>
            </a:r>
          </a:p>
        </p:txBody>
      </p:sp>
    </p:spTree>
    <p:extLst>
      <p:ext uri="{BB962C8B-B14F-4D97-AF65-F5344CB8AC3E}">
        <p14:creationId xmlns:p14="http://schemas.microsoft.com/office/powerpoint/2010/main" val="74764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25" y="-5414"/>
            <a:ext cx="12206437" cy="6877926"/>
            <a:chOff x="-9625" y="-5414"/>
            <a:chExt cx="12206437" cy="6877926"/>
          </a:xfrm>
        </p:grpSpPr>
        <p:pic>
          <p:nvPicPr>
            <p:cNvPr id="22" name="Picture 2" descr="https://i.redd.it/1144jktzp0t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368DA7C-F6D5-4D04-BF4C-810CCD4E83E6}"/>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p:cNvSpPr txBox="1">
            <a:spLocks noGrp="1"/>
          </p:cNvSpPr>
          <p:nvPr>
            <p:ph type="title"/>
          </p:nvPr>
        </p:nvSpPr>
        <p:spPr>
          <a:xfrm>
            <a:off x="279167" y="1190879"/>
            <a:ext cx="11633667" cy="4476244"/>
          </a:xfrm>
          <a:prstGeom prst="rect">
            <a:avLst/>
          </a:prstGeom>
        </p:spPr>
        <p:txBody>
          <a:bodyPr/>
          <a:lstStyle/>
          <a:p>
            <a:pPr algn="ctr"/>
            <a:r>
              <a:rPr lang="fr-FR" sz="3600" b="1" dirty="0">
                <a:solidFill>
                  <a:schemeClr val="bg1"/>
                </a:solidFill>
                <a:latin typeface="Ubisoft Sans" pitchFamily="50" charset="0"/>
              </a:rPr>
              <a:t>REAL-TIME SERVING</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57C62BD1-273D-4147-9DD0-E5B8447DC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BB67C8C-4E75-479F-90C0-7CABE951C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pic>
        <p:nvPicPr>
          <p:cNvPr id="11" name="Picture 10">
            <a:extLst>
              <a:ext uri="{FF2B5EF4-FFF2-40B4-BE49-F238E27FC236}">
                <a16:creationId xmlns:a16="http://schemas.microsoft.com/office/drawing/2014/main" id="{5F779F99-8423-471D-BD87-BE712FF821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692" y="6110963"/>
            <a:ext cx="1385316" cy="539496"/>
          </a:xfrm>
          <a:prstGeom prst="rect">
            <a:avLst/>
          </a:prstGeom>
        </p:spPr>
      </p:pic>
    </p:spTree>
    <p:extLst>
      <p:ext uri="{BB962C8B-B14F-4D97-AF65-F5344CB8AC3E}">
        <p14:creationId xmlns:p14="http://schemas.microsoft.com/office/powerpoint/2010/main" val="32094009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REAL-TIME SERVING</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EE31394-CAB8-42AB-91DE-9AADC604C052}"/>
              </a:ext>
            </a:extLst>
          </p:cNvPr>
          <p:cNvSpPr/>
          <p:nvPr/>
        </p:nvSpPr>
        <p:spPr>
          <a:xfrm>
            <a:off x="1988580" y="2259851"/>
            <a:ext cx="8214840" cy="646331"/>
          </a:xfrm>
          <a:prstGeom prst="rect">
            <a:avLst/>
          </a:prstGeom>
        </p:spPr>
        <p:txBody>
          <a:bodyPr wrap="square">
            <a:spAutoFit/>
          </a:bodyPr>
          <a:lstStyle/>
          <a:p>
            <a:r>
              <a:rPr lang="fr-FR" dirty="0">
                <a:latin typeface="Ubisoft Sans" panose="02000504030000020004" pitchFamily="2" charset="-78"/>
                <a:cs typeface="Ubisoft Sans" panose="02000504030000020004" pitchFamily="2" charset="-78"/>
              </a:rPr>
              <a:t>Up to this point, </a:t>
            </a:r>
            <a:r>
              <a:rPr lang="fr-FR" dirty="0" err="1">
                <a:latin typeface="Ubisoft Sans" panose="02000504030000020004" pitchFamily="2" charset="-78"/>
                <a:cs typeface="Ubisoft Sans" panose="02000504030000020004" pitchFamily="2" charset="-78"/>
              </a:rPr>
              <a:t>showcased</a:t>
            </a:r>
            <a:r>
              <a:rPr lang="fr-FR" dirty="0">
                <a:latin typeface="Ubisoft Sans" panose="02000504030000020004" pitchFamily="2" charset="-78"/>
                <a:cs typeface="Ubisoft Sans" panose="02000504030000020004" pitchFamily="2" charset="-78"/>
              </a:rPr>
              <a:t> model </a:t>
            </a:r>
            <a:r>
              <a:rPr lang="fr-FR" dirty="0" err="1">
                <a:latin typeface="Ubisoft Sans" panose="02000504030000020004" pitchFamily="2" charset="-78"/>
                <a:cs typeface="Ubisoft Sans" panose="02000504030000020004" pitchFamily="2" charset="-78"/>
              </a:rPr>
              <a:t>were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created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using</a:t>
            </a:r>
            <a:r>
              <a:rPr lang="fr-FR" dirty="0">
                <a:latin typeface="Ubisoft Sans" panose="02000504030000020004" pitchFamily="2" charset="-78"/>
                <a:cs typeface="Ubisoft Sans" panose="02000504030000020004" pitchFamily="2" charset="-78"/>
              </a:rPr>
              <a:t> Python </a:t>
            </a:r>
            <a:r>
              <a:rPr lang="fr-FR" dirty="0" err="1">
                <a:latin typeface="Ubisoft Sans" panose="02000504030000020004" pitchFamily="2" charset="-78"/>
                <a:cs typeface="Ubisoft Sans" panose="02000504030000020004" pitchFamily="2" charset="-78"/>
              </a:rPr>
              <a:t>with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either</a:t>
            </a:r>
            <a:r>
              <a:rPr lang="fr-FR"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Pytorch</a:t>
            </a:r>
            <a:r>
              <a:rPr lang="fr-FR" dirty="0">
                <a:latin typeface="Ubisoft Sans" panose="02000504030000020004" pitchFamily="2" charset="-78"/>
                <a:cs typeface="Ubisoft Sans" panose="02000504030000020004" pitchFamily="2" charset="-78"/>
              </a:rPr>
              <a:t> or </a:t>
            </a:r>
            <a:r>
              <a:rPr lang="fr-FR" b="1" dirty="0" err="1">
                <a:latin typeface="Ubisoft Sans" panose="02000504030000020004" pitchFamily="2" charset="-78"/>
                <a:cs typeface="Ubisoft Sans" panose="02000504030000020004" pitchFamily="2" charset="-78"/>
              </a:rPr>
              <a:t>Tensorflow</a:t>
            </a:r>
            <a:r>
              <a:rPr lang="fr-FR" dirty="0">
                <a:latin typeface="Ubisoft Sans" panose="02000504030000020004" pitchFamily="2" charset="-78"/>
                <a:cs typeface="Ubisoft Sans" panose="02000504030000020004" pitchFamily="2" charset="-78"/>
              </a:rPr>
              <a:t> backends.</a:t>
            </a:r>
          </a:p>
        </p:txBody>
      </p:sp>
      <p:sp>
        <p:nvSpPr>
          <p:cNvPr id="17" name="Rectangle 16">
            <a:extLst>
              <a:ext uri="{FF2B5EF4-FFF2-40B4-BE49-F238E27FC236}">
                <a16:creationId xmlns:a16="http://schemas.microsoft.com/office/drawing/2014/main" id="{8556F7A3-E6F4-4BE0-AF2B-E5EE928127AB}"/>
              </a:ext>
            </a:extLst>
          </p:cNvPr>
          <p:cNvSpPr/>
          <p:nvPr/>
        </p:nvSpPr>
        <p:spPr>
          <a:xfrm>
            <a:off x="1988580" y="3259181"/>
            <a:ext cx="8214840" cy="923330"/>
          </a:xfrm>
          <a:prstGeom prst="rect">
            <a:avLst/>
          </a:prstGeom>
        </p:spPr>
        <p:txBody>
          <a:bodyPr wrap="square">
            <a:spAutoFit/>
          </a:bodyPr>
          <a:lstStyle/>
          <a:p>
            <a:r>
              <a:rPr lang="fr-FR" dirty="0" err="1">
                <a:latin typeface="Ubisoft Sans" panose="02000504030000020004" pitchFamily="2" charset="-78"/>
                <a:cs typeface="Ubisoft Sans" panose="02000504030000020004" pitchFamily="2" charset="-78"/>
              </a:rPr>
              <a:t>Since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they</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heavy</a:t>
            </a:r>
            <a:r>
              <a:rPr lang="fr-FR" dirty="0">
                <a:latin typeface="Ubisoft Sans" panose="02000504030000020004" pitchFamily="2" charset="-78"/>
                <a:cs typeface="Ubisoft Sans" panose="02000504030000020004" pitchFamily="2" charset="-78"/>
              </a:rPr>
              <a:t> architectures, </a:t>
            </a:r>
            <a:r>
              <a:rPr lang="fr-FR" dirty="0" err="1">
                <a:latin typeface="Ubisoft Sans" panose="02000504030000020004" pitchFamily="2" charset="-78"/>
                <a:cs typeface="Ubisoft Sans" panose="02000504030000020004" pitchFamily="2" charset="-78"/>
              </a:rPr>
              <a:t>it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makes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sense</a:t>
            </a:r>
            <a:r>
              <a:rPr lang="fr-FR" dirty="0">
                <a:latin typeface="Ubisoft Sans" panose="02000504030000020004" pitchFamily="2" charset="-78"/>
                <a:cs typeface="Ubisoft Sans" panose="02000504030000020004" pitchFamily="2" charset="-78"/>
              </a:rPr>
              <a:t> to serve </a:t>
            </a:r>
            <a:r>
              <a:rPr lang="fr-FR" dirty="0" err="1">
                <a:latin typeface="Ubisoft Sans" panose="02000504030000020004" pitchFamily="2" charset="-78"/>
                <a:cs typeface="Ubisoft Sans" panose="02000504030000020004" pitchFamily="2" charset="-78"/>
              </a:rPr>
              <a:t>them</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through</a:t>
            </a:r>
            <a:r>
              <a:rPr lang="fr-FR" dirty="0">
                <a:latin typeface="Ubisoft Sans" panose="02000504030000020004" pitchFamily="2" charset="-78"/>
                <a:cs typeface="Ubisoft Sans" panose="02000504030000020004" pitchFamily="2" charset="-78"/>
              </a:rPr>
              <a:t> a </a:t>
            </a:r>
            <a:r>
              <a:rPr lang="fr-FR" b="1" dirty="0" err="1">
                <a:latin typeface="Ubisoft Sans" panose="02000504030000020004" pitchFamily="2" charset="-78"/>
                <a:cs typeface="Ubisoft Sans" panose="02000504030000020004" pitchFamily="2" charset="-78"/>
              </a:rPr>
              <a:t>containerized</a:t>
            </a:r>
            <a:r>
              <a:rPr lang="fr-FR" b="1" dirty="0">
                <a:latin typeface="Ubisoft Sans" panose="02000504030000020004" pitchFamily="2" charset="-78"/>
                <a:cs typeface="Ubisoft Sans" panose="02000504030000020004" pitchFamily="2" charset="-78"/>
              </a:rPr>
              <a:t> API </a:t>
            </a:r>
            <a:r>
              <a:rPr lang="fr-FR" dirty="0" err="1">
                <a:latin typeface="Ubisoft Sans" panose="02000504030000020004" pitchFamily="2" charset="-78"/>
                <a:cs typeface="Ubisoft Sans" panose="02000504030000020004" pitchFamily="2" charset="-78"/>
              </a:rPr>
              <a:t>so</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(a) </a:t>
            </a:r>
            <a:r>
              <a:rPr lang="fr-FR" dirty="0" err="1">
                <a:latin typeface="Ubisoft Sans" panose="02000504030000020004" pitchFamily="2" charset="-78"/>
                <a:cs typeface="Ubisoft Sans" panose="02000504030000020004" pitchFamily="2" charset="-78"/>
              </a:rPr>
              <a:t>only</a:t>
            </a:r>
            <a:r>
              <a:rPr lang="fr-FR" dirty="0">
                <a:latin typeface="Ubisoft Sans" panose="02000504030000020004" pitchFamily="2" charset="-78"/>
                <a:cs typeface="Ubisoft Sans" panose="02000504030000020004" pitchFamily="2" charset="-78"/>
              </a:rPr>
              <a:t> one infrastructure has to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deployed</a:t>
            </a:r>
            <a:r>
              <a:rPr lang="fr-FR" dirty="0">
                <a:latin typeface="Ubisoft Sans" panose="02000504030000020004" pitchFamily="2" charset="-78"/>
                <a:cs typeface="Ubisoft Sans" panose="02000504030000020004" pitchFamily="2" charset="-78"/>
              </a:rPr>
              <a:t> and (b) </a:t>
            </a:r>
            <a:r>
              <a:rPr lang="fr-FR" dirty="0" err="1">
                <a:latin typeface="Ubisoft Sans" panose="02000504030000020004" pitchFamily="2" charset="-78"/>
                <a:cs typeface="Ubisoft Sans" panose="02000504030000020004" pitchFamily="2" charset="-78"/>
              </a:rPr>
              <a:t>its</a:t>
            </a:r>
            <a:r>
              <a:rPr lang="fr-FR" dirty="0">
                <a:latin typeface="Ubisoft Sans" panose="02000504030000020004" pitchFamily="2" charset="-78"/>
                <a:cs typeface="Ubisoft Sans" panose="02000504030000020004" pitchFamily="2" charset="-78"/>
              </a:rPr>
              <a:t> usage </a:t>
            </a:r>
            <a:r>
              <a:rPr lang="fr-FR" dirty="0" err="1">
                <a:latin typeface="Ubisoft Sans" panose="02000504030000020004" pitchFamily="2" charset="-78"/>
                <a:cs typeface="Ubisoft Sans" panose="02000504030000020004" pitchFamily="2" charset="-78"/>
              </a:rPr>
              <a:t>does</a:t>
            </a:r>
            <a:r>
              <a:rPr lang="fr-FR" dirty="0">
                <a:latin typeface="Ubisoft Sans" panose="02000504030000020004" pitchFamily="2" charset="-78"/>
                <a:cs typeface="Ubisoft Sans" panose="02000504030000020004" pitchFamily="2" charset="-78"/>
              </a:rPr>
              <a:t> not </a:t>
            </a:r>
            <a:r>
              <a:rPr lang="fr-FR" dirty="0" err="1">
                <a:latin typeface="Ubisoft Sans" panose="02000504030000020004" pitchFamily="2" charset="-78"/>
                <a:cs typeface="Ubisoft Sans" panose="02000504030000020004" pitchFamily="2" charset="-78"/>
              </a:rPr>
              <a:t>interfere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with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any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other</a:t>
            </a:r>
            <a:r>
              <a:rPr lang="fr-FR" dirty="0">
                <a:latin typeface="Ubisoft Sans" panose="02000504030000020004" pitchFamily="2" charset="-78"/>
                <a:cs typeface="Ubisoft Sans" panose="02000504030000020004" pitchFamily="2" charset="-78"/>
              </a:rPr>
              <a:t> process on the </a:t>
            </a:r>
            <a:r>
              <a:rPr lang="fr-FR" dirty="0" err="1">
                <a:latin typeface="Ubisoft Sans" panose="02000504030000020004" pitchFamily="2" charset="-78"/>
                <a:cs typeface="Ubisoft Sans" panose="02000504030000020004" pitchFamily="2" charset="-78"/>
              </a:rPr>
              <a:t>same</a:t>
            </a:r>
            <a:r>
              <a:rPr lang="fr-FR" dirty="0">
                <a:latin typeface="Ubisoft Sans" panose="02000504030000020004" pitchFamily="2" charset="-78"/>
                <a:cs typeface="Ubisoft Sans" panose="02000504030000020004" pitchFamily="2" charset="-78"/>
              </a:rPr>
              <a:t> system.</a:t>
            </a:r>
          </a:p>
        </p:txBody>
      </p:sp>
      <p:sp>
        <p:nvSpPr>
          <p:cNvPr id="24" name="Rectangle 23">
            <a:extLst>
              <a:ext uri="{FF2B5EF4-FFF2-40B4-BE49-F238E27FC236}">
                <a16:creationId xmlns:a16="http://schemas.microsoft.com/office/drawing/2014/main" id="{BE5AECB3-A41E-4894-BC15-A3B0589CAAAD}"/>
              </a:ext>
            </a:extLst>
          </p:cNvPr>
          <p:cNvSpPr/>
          <p:nvPr/>
        </p:nvSpPr>
        <p:spPr>
          <a:xfrm>
            <a:off x="1988580" y="4535510"/>
            <a:ext cx="8214840" cy="646331"/>
          </a:xfrm>
          <a:prstGeom prst="rect">
            <a:avLst/>
          </a:prstGeom>
        </p:spPr>
        <p:txBody>
          <a:bodyPr wrap="square">
            <a:spAutoFit/>
          </a:bodyPr>
          <a:lstStyle/>
          <a:p>
            <a:r>
              <a:rPr lang="fr-FR" dirty="0">
                <a:latin typeface="Ubisoft Sans" panose="02000504030000020004" pitchFamily="2" charset="-78"/>
                <a:cs typeface="Ubisoft Sans" panose="02000504030000020004" pitchFamily="2" charset="-78"/>
              </a:rPr>
              <a:t>The </a:t>
            </a:r>
            <a:r>
              <a:rPr lang="fr-FR" dirty="0" err="1">
                <a:latin typeface="Ubisoft Sans" panose="02000504030000020004" pitchFamily="2" charset="-78"/>
                <a:cs typeface="Ubisoft Sans" panose="02000504030000020004" pitchFamily="2" charset="-78"/>
              </a:rPr>
              <a:t>most</a:t>
            </a:r>
            <a:r>
              <a:rPr lang="fr-FR" dirty="0">
                <a:latin typeface="Ubisoft Sans" panose="02000504030000020004" pitchFamily="2" charset="-78"/>
                <a:cs typeface="Ubisoft Sans" panose="02000504030000020004" pitchFamily="2" charset="-78"/>
              </a:rPr>
              <a:t> basic </a:t>
            </a:r>
            <a:r>
              <a:rPr lang="fr-FR" dirty="0" err="1">
                <a:latin typeface="Ubisoft Sans" panose="02000504030000020004" pitchFamily="2" charset="-78"/>
                <a:cs typeface="Ubisoft Sans" panose="02000504030000020004" pitchFamily="2" charset="-78"/>
              </a:rPr>
              <a:t>way</a:t>
            </a:r>
            <a:r>
              <a:rPr lang="fr-FR" dirty="0">
                <a:latin typeface="Ubisoft Sans" panose="02000504030000020004" pitchFamily="2" charset="-78"/>
                <a:cs typeface="Ubisoft Sans" panose="02000504030000020004" pitchFamily="2" charset="-78"/>
              </a:rPr>
              <a:t> to do </a:t>
            </a:r>
            <a:r>
              <a:rPr lang="fr-FR" dirty="0" err="1">
                <a:latin typeface="Ubisoft Sans" panose="02000504030000020004" pitchFamily="2" charset="-78"/>
                <a:cs typeface="Ubisoft Sans" panose="02000504030000020004" pitchFamily="2" charset="-78"/>
              </a:rPr>
              <a:t>so</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to serve </a:t>
            </a:r>
            <a:r>
              <a:rPr lang="fr-FR" dirty="0" err="1">
                <a:latin typeface="Ubisoft Sans" panose="02000504030000020004" pitchFamily="2" charset="-78"/>
                <a:cs typeface="Ubisoft Sans" panose="02000504030000020004" pitchFamily="2" charset="-78"/>
              </a:rPr>
              <a:t>our</a:t>
            </a:r>
            <a:r>
              <a:rPr lang="fr-FR" dirty="0">
                <a:latin typeface="Ubisoft Sans" panose="02000504030000020004" pitchFamily="2" charset="-78"/>
                <a:cs typeface="Ubisoft Sans" panose="02000504030000020004" pitchFamily="2" charset="-78"/>
              </a:rPr>
              <a:t> Transformers model </a:t>
            </a:r>
            <a:r>
              <a:rPr lang="fr-FR" dirty="0" err="1">
                <a:latin typeface="Ubisoft Sans" panose="02000504030000020004" pitchFamily="2" charset="-78"/>
                <a:cs typeface="Ubisoft Sans" panose="02000504030000020004" pitchFamily="2" charset="-78"/>
              </a:rPr>
              <a:t>through</a:t>
            </a:r>
            <a:r>
              <a:rPr lang="fr-FR"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FastAPI</a:t>
            </a:r>
            <a:r>
              <a:rPr lang="fr-FR" b="1"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either</a:t>
            </a:r>
            <a:r>
              <a:rPr lang="fr-FR" dirty="0">
                <a:latin typeface="Ubisoft Sans" panose="02000504030000020004" pitchFamily="2" charset="-78"/>
                <a:cs typeface="Ubisoft Sans" panose="02000504030000020004" pitchFamily="2" charset="-78"/>
              </a:rPr>
              <a:t> the </a:t>
            </a:r>
            <a:r>
              <a:rPr lang="fr-FR" b="1" dirty="0" err="1">
                <a:latin typeface="Ubisoft Sans" panose="02000504030000020004" pitchFamily="2" charset="-78"/>
                <a:cs typeface="Ubisoft Sans" panose="02000504030000020004" pitchFamily="2" charset="-78"/>
              </a:rPr>
              <a:t>transformers</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library</a:t>
            </a:r>
            <a:r>
              <a:rPr lang="fr-FR" dirty="0">
                <a:latin typeface="Ubisoft Sans" panose="02000504030000020004" pitchFamily="2" charset="-78"/>
                <a:cs typeface="Ubisoft Sans" panose="02000504030000020004" pitchFamily="2" charset="-78"/>
              </a:rPr>
              <a:t> or </a:t>
            </a:r>
            <a:r>
              <a:rPr lang="fr-FR" b="1" dirty="0" err="1">
                <a:latin typeface="Ubisoft Sans" panose="02000504030000020004" pitchFamily="2" charset="-78"/>
                <a:cs typeface="Ubisoft Sans" panose="02000504030000020004" pitchFamily="2" charset="-78"/>
              </a:rPr>
              <a:t>raw</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Pytorch</a:t>
            </a:r>
            <a:r>
              <a:rPr lang="fr-FR" b="1" dirty="0">
                <a:latin typeface="Ubisoft Sans" panose="02000504030000020004" pitchFamily="2" charset="-78"/>
                <a:cs typeface="Ubisoft Sans" panose="02000504030000020004" pitchFamily="2" charset="-78"/>
              </a:rPr>
              <a:t> / </a:t>
            </a:r>
            <a:r>
              <a:rPr lang="fr-FR" b="1" dirty="0" err="1">
                <a:latin typeface="Ubisoft Sans" panose="02000504030000020004" pitchFamily="2" charset="-78"/>
                <a:cs typeface="Ubisoft Sans" panose="02000504030000020004" pitchFamily="2" charset="-78"/>
              </a:rPr>
              <a:t>Tensorflow</a:t>
            </a:r>
            <a:r>
              <a:rPr lang="fr-FR" dirty="0">
                <a:latin typeface="Ubisoft Sans" panose="02000504030000020004" pitchFamily="2" charset="-78"/>
                <a:cs typeface="Ubisoft Sans" panose="02000504030000020004" pitchFamily="2" charset="-78"/>
              </a:rPr>
              <a:t>.</a:t>
            </a:r>
          </a:p>
        </p:txBody>
      </p:sp>
    </p:spTree>
    <p:extLst>
      <p:ext uri="{BB962C8B-B14F-4D97-AF65-F5344CB8AC3E}">
        <p14:creationId xmlns:p14="http://schemas.microsoft.com/office/powerpoint/2010/main" val="7651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REAL-TIME SERVING</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ep-by-step Approach to Build Your Machine Learning API Using Fast API |  by Zoumana Keita | Towards Data Science">
            <a:extLst>
              <a:ext uri="{FF2B5EF4-FFF2-40B4-BE49-F238E27FC236}">
                <a16:creationId xmlns:a16="http://schemas.microsoft.com/office/drawing/2014/main" id="{F5832157-8224-2675-8092-CD948BAE9F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1421" y="2026780"/>
            <a:ext cx="5937078" cy="34734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3A82E-4BC5-7C90-F969-F17F43860DC8}"/>
              </a:ext>
            </a:extLst>
          </p:cNvPr>
          <p:cNvSpPr txBox="1"/>
          <p:nvPr/>
        </p:nvSpPr>
        <p:spPr>
          <a:xfrm>
            <a:off x="2474226" y="5592932"/>
            <a:ext cx="7238734" cy="253916"/>
          </a:xfrm>
          <a:prstGeom prst="rect">
            <a:avLst/>
          </a:prstGeom>
          <a:noFill/>
        </p:spPr>
        <p:txBody>
          <a:bodyPr wrap="square">
            <a:spAutoFit/>
          </a:bodyPr>
          <a:lstStyle/>
          <a:p>
            <a:pPr algn="ctr"/>
            <a:r>
              <a:rPr lang="en-US" sz="1050" i="1" dirty="0">
                <a:hlinkClick r:id="rId7"/>
              </a:rPr>
              <a:t>https://towardsdatascience.com/step-by-step-approach-to-build-your-machine-learning-api-using-fast-api-21bd32f2bbdb</a:t>
            </a:r>
            <a:endParaRPr lang="en-US" sz="1050" i="1" dirty="0"/>
          </a:p>
        </p:txBody>
      </p:sp>
    </p:spTree>
    <p:extLst>
      <p:ext uri="{BB962C8B-B14F-4D97-AF65-F5344CB8AC3E}">
        <p14:creationId xmlns:p14="http://schemas.microsoft.com/office/powerpoint/2010/main" val="981648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FINETUNING 101</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2F0487B-10A4-4FE0-9C9B-0AE0FD565D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0918" y="1571823"/>
            <a:ext cx="7505350" cy="413380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53BE6AB-74C7-48C1-8050-958C0FD6B175}"/>
              </a:ext>
            </a:extLst>
          </p:cNvPr>
          <p:cNvSpPr txBox="1"/>
          <p:nvPr/>
        </p:nvSpPr>
        <p:spPr>
          <a:xfrm>
            <a:off x="4726404" y="5900443"/>
            <a:ext cx="2747112" cy="253916"/>
          </a:xfrm>
          <a:prstGeom prst="rect">
            <a:avLst/>
          </a:prstGeom>
          <a:noFill/>
        </p:spPr>
        <p:txBody>
          <a:bodyPr wrap="square">
            <a:spAutoFit/>
          </a:bodyPr>
          <a:lstStyle/>
          <a:p>
            <a:pPr algn="ctr"/>
            <a:r>
              <a:rPr lang="en-US" sz="1050" i="1" dirty="0">
                <a:hlinkClick r:id="rId7"/>
              </a:rPr>
              <a:t>Jay </a:t>
            </a:r>
            <a:r>
              <a:rPr lang="en-US" sz="1050" i="1" dirty="0" err="1">
                <a:hlinkClick r:id="rId7"/>
              </a:rPr>
              <a:t>Alammar’s</a:t>
            </a:r>
            <a:r>
              <a:rPr lang="en-US" sz="1050" i="1" dirty="0">
                <a:hlinkClick r:id="rId7"/>
              </a:rPr>
              <a:t> blog</a:t>
            </a:r>
            <a:endParaRPr lang="fr-FR" sz="1050" i="1" dirty="0"/>
          </a:p>
        </p:txBody>
      </p:sp>
    </p:spTree>
    <p:extLst>
      <p:ext uri="{BB962C8B-B14F-4D97-AF65-F5344CB8AC3E}">
        <p14:creationId xmlns:p14="http://schemas.microsoft.com/office/powerpoint/2010/main" val="25790862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KEY CONSIDERATIONS (REAL TIME)</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EE31394-CAB8-42AB-91DE-9AADC604C052}"/>
              </a:ext>
            </a:extLst>
          </p:cNvPr>
          <p:cNvSpPr/>
          <p:nvPr/>
        </p:nvSpPr>
        <p:spPr>
          <a:xfrm>
            <a:off x="2000929" y="1916834"/>
            <a:ext cx="8198062" cy="3693319"/>
          </a:xfrm>
          <a:prstGeom prst="rect">
            <a:avLst/>
          </a:prstGeom>
        </p:spPr>
        <p:txBody>
          <a:bodyPr wrap="square">
            <a:spAutoFit/>
          </a:bodyPr>
          <a:lstStyle/>
          <a:p>
            <a:pPr marL="742950" lvl="1" indent="-285750">
              <a:buFont typeface="Arial" panose="020B0604020202020204" pitchFamily="34" charset="0"/>
              <a:buChar char="•"/>
            </a:pPr>
            <a:r>
              <a:rPr lang="fr-FR" b="1" dirty="0" err="1">
                <a:latin typeface="Ubisoft Sans" panose="02000504030000020004" pitchFamily="2" charset="-78"/>
                <a:cs typeface="Ubisoft Sans" panose="02000504030000020004" pitchFamily="2" charset="-78"/>
              </a:rPr>
              <a:t>Latency</a:t>
            </a:r>
            <a:endParaRPr lang="fr-FR" dirty="0">
              <a:latin typeface="Ubisoft Sans" panose="02000504030000020004" pitchFamily="2" charset="-78"/>
              <a:cs typeface="Ubisoft Sans" panose="02000504030000020004" pitchFamily="2" charset="-78"/>
            </a:endParaRPr>
          </a:p>
          <a:p>
            <a:pPr marL="1200150" lvl="2" indent="-285750">
              <a:buFont typeface="Arial" panose="020B0604020202020204" pitchFamily="34" charset="0"/>
              <a:buChar char="•"/>
            </a:pPr>
            <a:r>
              <a:rPr lang="en-US" dirty="0">
                <a:latin typeface="Ubisoft Sans" panose="02000504030000020004" pitchFamily="2" charset="-78"/>
                <a:cs typeface="Ubisoft Sans" panose="02000504030000020004" pitchFamily="2" charset="-78"/>
              </a:rPr>
              <a:t>Time taken to process a user request</a:t>
            </a:r>
            <a:br>
              <a:rPr lang="en-US" dirty="0">
                <a:latin typeface="Ubisoft Sans" panose="02000504030000020004" pitchFamily="2" charset="-78"/>
                <a:cs typeface="Ubisoft Sans" panose="02000504030000020004" pitchFamily="2" charset="-78"/>
              </a:rPr>
            </a:br>
            <a:endParaRPr lang="fr-FR" dirty="0">
              <a:latin typeface="Ubisoft Sans" panose="02000504030000020004" pitchFamily="2" charset="-78"/>
              <a:cs typeface="Ubisoft Sans" panose="02000504030000020004" pitchFamily="2" charset="-78"/>
            </a:endParaRPr>
          </a:p>
          <a:p>
            <a:pPr marL="742950" lvl="1" indent="-285750">
              <a:buFont typeface="Arial" panose="020B0604020202020204" pitchFamily="34" charset="0"/>
              <a:buChar char="•"/>
            </a:pPr>
            <a:r>
              <a:rPr lang="fr-FR" b="1" dirty="0" err="1">
                <a:latin typeface="Ubisoft Sans" panose="02000504030000020004" pitchFamily="2" charset="-78"/>
                <a:cs typeface="Ubisoft Sans" panose="02000504030000020004" pitchFamily="2" charset="-78"/>
              </a:rPr>
              <a:t>Throughput</a:t>
            </a:r>
            <a:endParaRPr lang="fr-FR" dirty="0">
              <a:latin typeface="Ubisoft Sans" panose="02000504030000020004" pitchFamily="2" charset="-78"/>
              <a:cs typeface="Ubisoft Sans" panose="02000504030000020004" pitchFamily="2" charset="-78"/>
            </a:endParaRPr>
          </a:p>
          <a:p>
            <a:pPr marL="1200150" lvl="2"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Number</a:t>
            </a:r>
            <a:r>
              <a:rPr lang="fr-FR" dirty="0">
                <a:latin typeface="Ubisoft Sans" panose="02000504030000020004" pitchFamily="2" charset="-78"/>
                <a:cs typeface="Ubisoft Sans" panose="02000504030000020004" pitchFamily="2" charset="-78"/>
              </a:rPr>
              <a:t> of </a:t>
            </a:r>
            <a:r>
              <a:rPr lang="fr-FR" dirty="0" err="1">
                <a:latin typeface="Ubisoft Sans" panose="02000504030000020004" pitchFamily="2" charset="-78"/>
                <a:cs typeface="Ubisoft Sans" panose="02000504030000020004" pitchFamily="2" charset="-78"/>
              </a:rPr>
              <a:t>requests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can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handled</a:t>
            </a:r>
            <a:r>
              <a:rPr lang="fr-FR" dirty="0">
                <a:latin typeface="Ubisoft Sans" panose="02000504030000020004" pitchFamily="2" charset="-78"/>
                <a:cs typeface="Ubisoft Sans" panose="02000504030000020004" pitchFamily="2" charset="-78"/>
              </a:rPr>
              <a:t> by the model in 1 second</a:t>
            </a:r>
            <a:br>
              <a:rPr lang="fr-FR" dirty="0">
                <a:latin typeface="Ubisoft Sans" panose="02000504030000020004" pitchFamily="2" charset="-78"/>
                <a:cs typeface="Ubisoft Sans" panose="02000504030000020004" pitchFamily="2" charset="-78"/>
              </a:rPr>
            </a:br>
            <a:endParaRPr lang="fr-FR" dirty="0">
              <a:latin typeface="Ubisoft Sans" panose="02000504030000020004" pitchFamily="2" charset="-78"/>
              <a:cs typeface="Ubisoft Sans" panose="02000504030000020004" pitchFamily="2" charset="-78"/>
            </a:endParaRPr>
          </a:p>
          <a:p>
            <a:pPr marL="742950" lvl="1" indent="-285750">
              <a:buFont typeface="Arial" panose="020B0604020202020204" pitchFamily="34" charset="0"/>
              <a:buChar char="•"/>
            </a:pPr>
            <a:r>
              <a:rPr lang="fr-FR" b="1" dirty="0">
                <a:latin typeface="Ubisoft Sans" panose="02000504030000020004" pitchFamily="2" charset="-78"/>
                <a:cs typeface="Ubisoft Sans" panose="02000504030000020004" pitchFamily="2" charset="-78"/>
              </a:rPr>
              <a:t>(v)RAM</a:t>
            </a:r>
            <a:endParaRPr lang="fr-FR" dirty="0">
              <a:latin typeface="Ubisoft Sans" panose="02000504030000020004" pitchFamily="2" charset="-78"/>
              <a:cs typeface="Ubisoft Sans" panose="02000504030000020004" pitchFamily="2" charset="-78"/>
            </a:endParaRPr>
          </a:p>
          <a:p>
            <a:pPr marL="1200150" lvl="2"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Quantity</a:t>
            </a:r>
            <a:r>
              <a:rPr lang="fr-FR" dirty="0">
                <a:latin typeface="Ubisoft Sans" panose="02000504030000020004" pitchFamily="2" charset="-78"/>
                <a:cs typeface="Ubisoft Sans" panose="02000504030000020004" pitchFamily="2" charset="-78"/>
              </a:rPr>
              <a:t> of RAM </a:t>
            </a:r>
            <a:r>
              <a:rPr lang="fr-FR" dirty="0" err="1">
                <a:latin typeface="Ubisoft Sans" panose="02000504030000020004" pitchFamily="2" charset="-78"/>
                <a:cs typeface="Ubisoft Sans" panose="02000504030000020004" pitchFamily="2" charset="-78"/>
              </a:rPr>
              <a:t>available</a:t>
            </a:r>
            <a:r>
              <a:rPr lang="fr-FR" dirty="0">
                <a:latin typeface="Ubisoft Sans" panose="02000504030000020004" pitchFamily="2" charset="-78"/>
                <a:cs typeface="Ubisoft Sans" panose="02000504030000020004" pitchFamily="2" charset="-78"/>
              </a:rPr>
              <a:t> on the computer / GPU, in </a:t>
            </a:r>
            <a:r>
              <a:rPr lang="fr-FR" dirty="0" err="1">
                <a:latin typeface="Ubisoft Sans" panose="02000504030000020004" pitchFamily="2" charset="-78"/>
                <a:cs typeface="Ubisoft Sans" panose="02000504030000020004" pitchFamily="2" charset="-78"/>
              </a:rPr>
              <a:t>which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models</a:t>
            </a:r>
            <a:r>
              <a:rPr lang="fr-FR" dirty="0">
                <a:latin typeface="Ubisoft Sans" panose="02000504030000020004" pitchFamily="2" charset="-78"/>
                <a:cs typeface="Ubisoft Sans" panose="02000504030000020004" pitchFamily="2" charset="-78"/>
              </a:rPr>
              <a:t> and user inputs </a:t>
            </a:r>
            <a:r>
              <a:rPr lang="fr-FR" dirty="0" err="1">
                <a:latin typeface="Ubisoft Sans" panose="02000504030000020004" pitchFamily="2" charset="-78"/>
                <a:cs typeface="Ubisoft Sans" panose="02000504030000020004" pitchFamily="2" charset="-78"/>
              </a:rPr>
              <a:t>will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stored</a:t>
            </a:r>
            <a:br>
              <a:rPr lang="fr-FR" dirty="0">
                <a:latin typeface="Ubisoft Sans" panose="02000504030000020004" pitchFamily="2" charset="-78"/>
                <a:cs typeface="Ubisoft Sans" panose="02000504030000020004" pitchFamily="2" charset="-78"/>
              </a:rPr>
            </a:br>
            <a:endParaRPr lang="fr-FR" dirty="0">
              <a:latin typeface="Ubisoft Sans" panose="02000504030000020004" pitchFamily="2" charset="-78"/>
              <a:cs typeface="Ubisoft Sans" panose="02000504030000020004" pitchFamily="2" charset="-78"/>
            </a:endParaRPr>
          </a:p>
          <a:p>
            <a:pPr marL="742950" lvl="1" indent="-285750">
              <a:buFont typeface="Arial" panose="020B0604020202020204" pitchFamily="34" charset="0"/>
              <a:buChar char="•"/>
            </a:pPr>
            <a:r>
              <a:rPr lang="fr-FR" b="1" dirty="0">
                <a:latin typeface="Ubisoft Sans" panose="02000504030000020004" pitchFamily="2" charset="-78"/>
                <a:cs typeface="Ubisoft Sans" panose="02000504030000020004" pitchFamily="2" charset="-78"/>
              </a:rPr>
              <a:t>Provisioning </a:t>
            </a:r>
            <a:r>
              <a:rPr lang="fr-FR" b="1" dirty="0" err="1">
                <a:latin typeface="Ubisoft Sans" panose="02000504030000020004" pitchFamily="2" charset="-78"/>
                <a:cs typeface="Ubisoft Sans" panose="02000504030000020004" pitchFamily="2" charset="-78"/>
              </a:rPr>
              <a:t>needs</a:t>
            </a:r>
            <a:endParaRPr lang="fr-FR" dirty="0">
              <a:latin typeface="Ubisoft Sans" panose="02000504030000020004" pitchFamily="2" charset="-78"/>
              <a:cs typeface="Ubisoft Sans" panose="02000504030000020004" pitchFamily="2" charset="-78"/>
            </a:endParaRPr>
          </a:p>
          <a:p>
            <a:pPr marL="1200150" lvl="2" indent="-285750">
              <a:buFont typeface="Arial" panose="020B0604020202020204" pitchFamily="34" charset="0"/>
              <a:buChar char="•"/>
            </a:pPr>
            <a:r>
              <a:rPr lang="fr-FR" dirty="0">
                <a:latin typeface="Ubisoft Sans" panose="02000504030000020004" pitchFamily="2" charset="-78"/>
                <a:cs typeface="Ubisoft Sans" panose="02000504030000020004" pitchFamily="2" charset="-78"/>
              </a:rPr>
              <a:t>How </a:t>
            </a:r>
            <a:r>
              <a:rPr lang="fr-FR" dirty="0" err="1">
                <a:latin typeface="Ubisoft Sans" panose="02000504030000020004" pitchFamily="2" charset="-78"/>
                <a:cs typeface="Ubisoft Sans" panose="02000504030000020004" pitchFamily="2" charset="-78"/>
              </a:rPr>
              <a:t>much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parallel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systems</a:t>
            </a:r>
            <a:r>
              <a:rPr lang="fr-FR" dirty="0">
                <a:latin typeface="Ubisoft Sans" panose="02000504030000020004" pitchFamily="2" charset="-78"/>
                <a:cs typeface="Ubisoft Sans" panose="02000504030000020004" pitchFamily="2" charset="-78"/>
              </a:rPr>
              <a:t> and </a:t>
            </a:r>
            <a:r>
              <a:rPr lang="fr-FR" dirty="0" err="1">
                <a:latin typeface="Ubisoft Sans" panose="02000504030000020004" pitchFamily="2" charset="-78"/>
                <a:cs typeface="Ubisoft Sans" panose="02000504030000020004" pitchFamily="2" charset="-78"/>
              </a:rPr>
              <a:t>replica</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needed</a:t>
            </a:r>
            <a:r>
              <a:rPr lang="fr-FR" dirty="0">
                <a:latin typeface="Ubisoft Sans" panose="02000504030000020004" pitchFamily="2" charset="-78"/>
                <a:cs typeface="Ubisoft Sans" panose="02000504030000020004" pitchFamily="2" charset="-78"/>
              </a:rPr>
              <a:t> for the </a:t>
            </a:r>
            <a:r>
              <a:rPr lang="fr-FR" dirty="0" err="1">
                <a:latin typeface="Ubisoft Sans" panose="02000504030000020004" pitchFamily="2" charset="-78"/>
                <a:cs typeface="Ubisoft Sans" panose="02000504030000020004" pitchFamily="2" charset="-78"/>
              </a:rPr>
              <a:t>requests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load</a:t>
            </a:r>
            <a:r>
              <a:rPr lang="fr-FR" dirty="0">
                <a:latin typeface="Ubisoft Sans" panose="02000504030000020004" pitchFamily="2" charset="-78"/>
                <a:cs typeface="Ubisoft Sans" panose="02000504030000020004" pitchFamily="2" charset="-78"/>
              </a:rPr>
              <a:t> / call pattern</a:t>
            </a:r>
          </a:p>
        </p:txBody>
      </p:sp>
    </p:spTree>
    <p:extLst>
      <p:ext uri="{BB962C8B-B14F-4D97-AF65-F5344CB8AC3E}">
        <p14:creationId xmlns:p14="http://schemas.microsoft.com/office/powerpoint/2010/main" val="10173972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LATENCY AND RPS OPTIMIZATION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D814C4-2BA5-03A3-C3C2-2D5877F7624F}"/>
              </a:ext>
            </a:extLst>
          </p:cNvPr>
          <p:cNvPicPr>
            <a:picLocks noChangeAspect="1"/>
          </p:cNvPicPr>
          <p:nvPr/>
        </p:nvPicPr>
        <p:blipFill>
          <a:blip r:embed="rId6"/>
          <a:stretch>
            <a:fillRect/>
          </a:stretch>
        </p:blipFill>
        <p:spPr>
          <a:xfrm>
            <a:off x="1608922" y="1455311"/>
            <a:ext cx="8982075" cy="4362450"/>
          </a:xfrm>
          <a:prstGeom prst="rect">
            <a:avLst/>
          </a:prstGeom>
        </p:spPr>
      </p:pic>
      <p:sp>
        <p:nvSpPr>
          <p:cNvPr id="4" name="TextBox 3">
            <a:extLst>
              <a:ext uri="{FF2B5EF4-FFF2-40B4-BE49-F238E27FC236}">
                <a16:creationId xmlns:a16="http://schemas.microsoft.com/office/drawing/2014/main" id="{9B7D2C45-C9B2-E51E-7C9D-52E9B398165B}"/>
              </a:ext>
            </a:extLst>
          </p:cNvPr>
          <p:cNvSpPr txBox="1"/>
          <p:nvPr/>
        </p:nvSpPr>
        <p:spPr>
          <a:xfrm>
            <a:off x="2480592" y="5788271"/>
            <a:ext cx="7238734" cy="577081"/>
          </a:xfrm>
          <a:prstGeom prst="rect">
            <a:avLst/>
          </a:prstGeom>
          <a:noFill/>
        </p:spPr>
        <p:txBody>
          <a:bodyPr wrap="square">
            <a:spAutoFit/>
          </a:bodyPr>
          <a:lstStyle/>
          <a:p>
            <a:pPr algn="ctr"/>
            <a:r>
              <a:rPr lang="en-US" sz="1050" i="1" dirty="0">
                <a:hlinkClick r:id="rId7"/>
              </a:rPr>
              <a:t>https://wiki.lfaidata.foundation/download/attachments/22249690/2.3%202020_Apr_ONNX%20MEETUP_ORT%20breakthrough%20optimizations%20for%20transformer%20inference%20on%20GPU%20and%20CPU.pdf?version=1&amp;modificationDate=1586564917000&amp;api=v2</a:t>
            </a:r>
            <a:endParaRPr lang="en-US" sz="1050" i="1" dirty="0"/>
          </a:p>
        </p:txBody>
      </p:sp>
    </p:spTree>
    <p:extLst>
      <p:ext uri="{BB962C8B-B14F-4D97-AF65-F5344CB8AC3E}">
        <p14:creationId xmlns:p14="http://schemas.microsoft.com/office/powerpoint/2010/main" val="1475178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(v)RAM </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EB6CFA4-FAD1-CD3C-41A5-E8C975A46A49}"/>
              </a:ext>
            </a:extLst>
          </p:cNvPr>
          <p:cNvPicPr>
            <a:picLocks noChangeAspect="1"/>
          </p:cNvPicPr>
          <p:nvPr/>
        </p:nvPicPr>
        <p:blipFill>
          <a:blip r:embed="rId6"/>
          <a:stretch>
            <a:fillRect/>
          </a:stretch>
        </p:blipFill>
        <p:spPr>
          <a:xfrm>
            <a:off x="3880635" y="2963962"/>
            <a:ext cx="4438650" cy="2505075"/>
          </a:xfrm>
          <a:prstGeom prst="rect">
            <a:avLst/>
          </a:prstGeom>
        </p:spPr>
      </p:pic>
      <p:sp>
        <p:nvSpPr>
          <p:cNvPr id="6" name="Rectangle 5">
            <a:extLst>
              <a:ext uri="{FF2B5EF4-FFF2-40B4-BE49-F238E27FC236}">
                <a16:creationId xmlns:a16="http://schemas.microsoft.com/office/drawing/2014/main" id="{F7F8C37E-4262-8BFA-9CB5-B6A81E09D213}"/>
              </a:ext>
            </a:extLst>
          </p:cNvPr>
          <p:cNvSpPr/>
          <p:nvPr/>
        </p:nvSpPr>
        <p:spPr>
          <a:xfrm>
            <a:off x="1262698" y="1995978"/>
            <a:ext cx="9661790" cy="646331"/>
          </a:xfrm>
          <a:prstGeom prst="rect">
            <a:avLst/>
          </a:prstGeom>
        </p:spPr>
        <p:txBody>
          <a:bodyPr wrap="square">
            <a:spAutoFit/>
          </a:bodyPr>
          <a:lstStyle/>
          <a:p>
            <a:pPr lvl="1"/>
            <a:r>
              <a:rPr lang="fr-FR" dirty="0">
                <a:latin typeface="Ubisoft Sans" panose="02000504030000020004" pitchFamily="2" charset="-78"/>
                <a:cs typeface="Ubisoft Sans" panose="02000504030000020004" pitchFamily="2" charset="-78"/>
              </a:rPr>
              <a:t>As a </a:t>
            </a:r>
            <a:r>
              <a:rPr lang="fr-FR" dirty="0" err="1">
                <a:latin typeface="Ubisoft Sans" panose="02000504030000020004" pitchFamily="2" charset="-78"/>
                <a:cs typeface="Ubisoft Sans" panose="02000504030000020004" pitchFamily="2" charset="-78"/>
              </a:rPr>
              <a:t>rule</a:t>
            </a:r>
            <a:r>
              <a:rPr lang="fr-FR" dirty="0">
                <a:latin typeface="Ubisoft Sans" panose="02000504030000020004" pitchFamily="2" charset="-78"/>
                <a:cs typeface="Ubisoft Sans" panose="02000504030000020004" pitchFamily="2" charset="-78"/>
              </a:rPr>
              <a:t> of </a:t>
            </a:r>
            <a:r>
              <a:rPr lang="fr-FR" dirty="0" err="1">
                <a:latin typeface="Ubisoft Sans" panose="02000504030000020004" pitchFamily="2" charset="-78"/>
                <a:cs typeface="Ubisoft Sans" panose="02000504030000020004" pitchFamily="2" charset="-78"/>
              </a:rPr>
              <a:t>thumb</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multiply</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number</a:t>
            </a:r>
            <a:r>
              <a:rPr lang="fr-FR" dirty="0">
                <a:latin typeface="Ubisoft Sans" panose="02000504030000020004" pitchFamily="2" charset="-78"/>
                <a:cs typeface="Ubisoft Sans" panose="02000504030000020004" pitchFamily="2" charset="-78"/>
              </a:rPr>
              <a:t> of params by </a:t>
            </a:r>
            <a:r>
              <a:rPr lang="fr-FR" dirty="0" err="1">
                <a:latin typeface="Ubisoft Sans" panose="02000504030000020004" pitchFamily="2" charset="-78"/>
                <a:cs typeface="Ubisoft Sans" panose="02000504030000020004" pitchFamily="2" charset="-78"/>
              </a:rPr>
              <a:t>two</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get</a:t>
            </a:r>
            <a:r>
              <a:rPr lang="fr-FR" dirty="0">
                <a:latin typeface="Ubisoft Sans" panose="02000504030000020004" pitchFamily="2" charset="-78"/>
                <a:cs typeface="Ubisoft Sans" panose="02000504030000020004" pitchFamily="2" charset="-78"/>
              </a:rPr>
              <a:t> the RAM </a:t>
            </a:r>
            <a:r>
              <a:rPr lang="fr-FR" dirty="0" err="1">
                <a:latin typeface="Ubisoft Sans" panose="02000504030000020004" pitchFamily="2" charset="-78"/>
                <a:cs typeface="Ubisoft Sans" panose="02000504030000020004" pitchFamily="2" charset="-78"/>
              </a:rPr>
              <a:t>requirement</a:t>
            </a:r>
            <a:r>
              <a:rPr lang="fr-FR" dirty="0">
                <a:latin typeface="Ubisoft Sans" panose="02000504030000020004" pitchFamily="2" charset="-78"/>
                <a:cs typeface="Ubisoft Sans" panose="02000504030000020004" pitchFamily="2" charset="-78"/>
              </a:rPr>
              <a:t> of a model (float16):</a:t>
            </a:r>
          </a:p>
        </p:txBody>
      </p:sp>
      <p:sp>
        <p:nvSpPr>
          <p:cNvPr id="7" name="TextBox 6">
            <a:extLst>
              <a:ext uri="{FF2B5EF4-FFF2-40B4-BE49-F238E27FC236}">
                <a16:creationId xmlns:a16="http://schemas.microsoft.com/office/drawing/2014/main" id="{9D3A7267-A472-7918-4D1E-B14839C92FA8}"/>
              </a:ext>
            </a:extLst>
          </p:cNvPr>
          <p:cNvSpPr txBox="1"/>
          <p:nvPr/>
        </p:nvSpPr>
        <p:spPr>
          <a:xfrm>
            <a:off x="2480592" y="5788271"/>
            <a:ext cx="7238734" cy="253916"/>
          </a:xfrm>
          <a:prstGeom prst="rect">
            <a:avLst/>
          </a:prstGeom>
          <a:noFill/>
        </p:spPr>
        <p:txBody>
          <a:bodyPr wrap="square">
            <a:spAutoFit/>
          </a:bodyPr>
          <a:lstStyle/>
          <a:p>
            <a:pPr algn="ctr"/>
            <a:r>
              <a:rPr lang="en-US" sz="1050" i="1" dirty="0">
                <a:hlinkClick r:id="rId7"/>
              </a:rPr>
              <a:t>https://huggingface.co/blog/optimize-llm</a:t>
            </a:r>
            <a:endParaRPr lang="en-US" sz="1050" i="1" dirty="0"/>
          </a:p>
        </p:txBody>
      </p:sp>
    </p:spTree>
    <p:extLst>
      <p:ext uri="{BB962C8B-B14F-4D97-AF65-F5344CB8AC3E}">
        <p14:creationId xmlns:p14="http://schemas.microsoft.com/office/powerpoint/2010/main" val="34877361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25" y="-5414"/>
            <a:ext cx="12206437" cy="6877926"/>
            <a:chOff x="-9625" y="-5414"/>
            <a:chExt cx="12206437" cy="6877926"/>
          </a:xfrm>
        </p:grpSpPr>
        <p:pic>
          <p:nvPicPr>
            <p:cNvPr id="22" name="Picture 2" descr="https://i.redd.it/1144jktzp0t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368DA7C-F6D5-4D04-BF4C-810CCD4E83E6}"/>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p:cNvSpPr txBox="1">
            <a:spLocks noGrp="1"/>
          </p:cNvSpPr>
          <p:nvPr>
            <p:ph type="title"/>
          </p:nvPr>
        </p:nvSpPr>
        <p:spPr>
          <a:xfrm>
            <a:off x="279167" y="1190879"/>
            <a:ext cx="11633667" cy="4476244"/>
          </a:xfrm>
          <a:prstGeom prst="rect">
            <a:avLst/>
          </a:prstGeom>
        </p:spPr>
        <p:txBody>
          <a:bodyPr/>
          <a:lstStyle/>
          <a:p>
            <a:pPr algn="ctr"/>
            <a:r>
              <a:rPr lang="fr-FR" sz="3600" b="1" dirty="0">
                <a:solidFill>
                  <a:schemeClr val="bg1"/>
                </a:solidFill>
                <a:latin typeface="Ubisoft Sans" pitchFamily="50" charset="0"/>
              </a:rPr>
              <a:t>INFERENCE ENGINES</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57C62BD1-273D-4147-9DD0-E5B8447DC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BB67C8C-4E75-479F-90C0-7CABE951C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pic>
        <p:nvPicPr>
          <p:cNvPr id="11" name="Picture 10">
            <a:extLst>
              <a:ext uri="{FF2B5EF4-FFF2-40B4-BE49-F238E27FC236}">
                <a16:creationId xmlns:a16="http://schemas.microsoft.com/office/drawing/2014/main" id="{5F779F99-8423-471D-BD87-BE712FF821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692" y="6110963"/>
            <a:ext cx="1385316" cy="539496"/>
          </a:xfrm>
          <a:prstGeom prst="rect">
            <a:avLst/>
          </a:prstGeom>
        </p:spPr>
      </p:pic>
    </p:spTree>
    <p:extLst>
      <p:ext uri="{BB962C8B-B14F-4D97-AF65-F5344CB8AC3E}">
        <p14:creationId xmlns:p14="http://schemas.microsoft.com/office/powerpoint/2010/main" val="9716346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LANGUAGE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F3F2DF22-13E6-1AA3-5D79-A83B5A7912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6614" y="2079246"/>
            <a:ext cx="3570560" cy="9186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A37D033-6C10-28F6-EAA8-3F63340A5E1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747" t="22859" r="8747" b="22859"/>
          <a:stretch/>
        </p:blipFill>
        <p:spPr bwMode="auto">
          <a:xfrm>
            <a:off x="1274383" y="4133393"/>
            <a:ext cx="3791824" cy="140343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peeding Up Deep Learning Inference Using TensorRT | NVIDIA Technical Blog">
            <a:extLst>
              <a:ext uri="{FF2B5EF4-FFF2-40B4-BE49-F238E27FC236}">
                <a16:creationId xmlns:a16="http://schemas.microsoft.com/office/drawing/2014/main" id="{159FEC21-D314-5FCB-E352-432ADE2A7E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4946" y="1915193"/>
            <a:ext cx="2690070" cy="124678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D888A580-7599-8823-9CDD-4268E84935E3}"/>
              </a:ext>
            </a:extLst>
          </p:cNvPr>
          <p:cNvCxnSpPr/>
          <p:nvPr/>
        </p:nvCxnSpPr>
        <p:spPr>
          <a:xfrm>
            <a:off x="6099960" y="1837189"/>
            <a:ext cx="0" cy="4102217"/>
          </a:xfrm>
          <a:prstGeom prst="line">
            <a:avLst/>
          </a:prstGeom>
          <a:ln w="28575"/>
        </p:spPr>
        <p:style>
          <a:lnRef idx="1">
            <a:schemeClr val="dk1"/>
          </a:lnRef>
          <a:fillRef idx="0">
            <a:schemeClr val="dk1"/>
          </a:fillRef>
          <a:effectRef idx="0">
            <a:schemeClr val="dk1"/>
          </a:effectRef>
          <a:fontRef idx="minor">
            <a:schemeClr val="tx1"/>
          </a:fontRef>
        </p:style>
      </p:cxnSp>
      <p:pic>
        <p:nvPicPr>
          <p:cNvPr id="4110" name="Picture 14" descr="Triton Inference Server | NVIDIA NGC">
            <a:extLst>
              <a:ext uri="{FF2B5EF4-FFF2-40B4-BE49-F238E27FC236}">
                <a16:creationId xmlns:a16="http://schemas.microsoft.com/office/drawing/2014/main" id="{06FACFAC-D472-8FFB-355F-4F5F05957FA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935" t="19415" r="19935" b="19415"/>
          <a:stretch/>
        </p:blipFill>
        <p:spPr bwMode="auto">
          <a:xfrm>
            <a:off x="7523610" y="3952235"/>
            <a:ext cx="3092742" cy="177122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A56B404-D4A1-1FE9-315B-45A00B85B731}"/>
              </a:ext>
            </a:extLst>
          </p:cNvPr>
          <p:cNvGrpSpPr/>
          <p:nvPr/>
        </p:nvGrpSpPr>
        <p:grpSpPr>
          <a:xfrm>
            <a:off x="3683115" y="3429000"/>
            <a:ext cx="323210" cy="347444"/>
            <a:chOff x="3683115" y="3429000"/>
            <a:chExt cx="323210" cy="347444"/>
          </a:xfrm>
        </p:grpSpPr>
        <p:cxnSp>
          <p:nvCxnSpPr>
            <p:cNvPr id="16" name="Straight Connector 15">
              <a:extLst>
                <a:ext uri="{FF2B5EF4-FFF2-40B4-BE49-F238E27FC236}">
                  <a16:creationId xmlns:a16="http://schemas.microsoft.com/office/drawing/2014/main" id="{FA11667F-483E-FB55-58B6-2AB7710CBB7D}"/>
                </a:ext>
              </a:extLst>
            </p:cNvPr>
            <p:cNvCxnSpPr>
              <a:cxnSpLocks/>
            </p:cNvCxnSpPr>
            <p:nvPr/>
          </p:nvCxnSpPr>
          <p:spPr>
            <a:xfrm>
              <a:off x="3844720" y="3429000"/>
              <a:ext cx="0" cy="347444"/>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2AA32-C18A-D7DF-4F32-F96ABB1D23F7}"/>
                </a:ext>
              </a:extLst>
            </p:cNvPr>
            <p:cNvCxnSpPr>
              <a:cxnSpLocks/>
            </p:cNvCxnSpPr>
            <p:nvPr/>
          </p:nvCxnSpPr>
          <p:spPr>
            <a:xfrm flipH="1">
              <a:off x="3683115" y="3610062"/>
              <a:ext cx="323210"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39180B3A-24FB-DB4B-F640-6A1F5AB87E2D}"/>
              </a:ext>
            </a:extLst>
          </p:cNvPr>
          <p:cNvGrpSpPr/>
          <p:nvPr/>
        </p:nvGrpSpPr>
        <p:grpSpPr>
          <a:xfrm>
            <a:off x="8908376" y="3416050"/>
            <a:ext cx="323210" cy="347444"/>
            <a:chOff x="3683115" y="3429000"/>
            <a:chExt cx="323210" cy="347444"/>
          </a:xfrm>
        </p:grpSpPr>
        <p:cxnSp>
          <p:nvCxnSpPr>
            <p:cNvPr id="24" name="Straight Connector 23">
              <a:extLst>
                <a:ext uri="{FF2B5EF4-FFF2-40B4-BE49-F238E27FC236}">
                  <a16:creationId xmlns:a16="http://schemas.microsoft.com/office/drawing/2014/main" id="{420A81D9-E405-82EA-2EE2-D9B2BACEC97F}"/>
                </a:ext>
              </a:extLst>
            </p:cNvPr>
            <p:cNvCxnSpPr>
              <a:cxnSpLocks/>
            </p:cNvCxnSpPr>
            <p:nvPr/>
          </p:nvCxnSpPr>
          <p:spPr>
            <a:xfrm>
              <a:off x="3844720" y="3429000"/>
              <a:ext cx="0" cy="347444"/>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044AEAC-4B08-FD6D-87AD-059745738ED0}"/>
                </a:ext>
              </a:extLst>
            </p:cNvPr>
            <p:cNvCxnSpPr>
              <a:cxnSpLocks/>
            </p:cNvCxnSpPr>
            <p:nvPr/>
          </p:nvCxnSpPr>
          <p:spPr>
            <a:xfrm flipH="1">
              <a:off x="3683115" y="3610062"/>
              <a:ext cx="323210" cy="0"/>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55378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LARGE LANGUAGE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a:extLst>
              <a:ext uri="{FF2B5EF4-FFF2-40B4-BE49-F238E27FC236}">
                <a16:creationId xmlns:a16="http://schemas.microsoft.com/office/drawing/2014/main" id="{8CAC1018-BDDF-C923-94FE-8DD107711C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05" y="1384711"/>
            <a:ext cx="7325606" cy="44799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BB4CD12-CC6C-4AD8-A903-8742011CEA70}"/>
              </a:ext>
            </a:extLst>
          </p:cNvPr>
          <p:cNvSpPr txBox="1"/>
          <p:nvPr/>
        </p:nvSpPr>
        <p:spPr>
          <a:xfrm>
            <a:off x="725740" y="5803065"/>
            <a:ext cx="7238734" cy="253916"/>
          </a:xfrm>
          <a:prstGeom prst="rect">
            <a:avLst/>
          </a:prstGeom>
          <a:noFill/>
        </p:spPr>
        <p:txBody>
          <a:bodyPr wrap="square">
            <a:spAutoFit/>
          </a:bodyPr>
          <a:lstStyle/>
          <a:p>
            <a:pPr algn="ctr"/>
            <a:r>
              <a:rPr lang="en-US" sz="1050" i="1" dirty="0">
                <a:hlinkClick r:id="rId7"/>
              </a:rPr>
              <a:t>https://github.com/huggingface/text-generation-inference</a:t>
            </a:r>
            <a:endParaRPr lang="en-US" sz="1050" i="1" dirty="0"/>
          </a:p>
        </p:txBody>
      </p:sp>
      <p:grpSp>
        <p:nvGrpSpPr>
          <p:cNvPr id="19" name="Group 18">
            <a:extLst>
              <a:ext uri="{FF2B5EF4-FFF2-40B4-BE49-F238E27FC236}">
                <a16:creationId xmlns:a16="http://schemas.microsoft.com/office/drawing/2014/main" id="{92622003-963A-3635-D688-8A983EAA0E38}"/>
              </a:ext>
            </a:extLst>
          </p:cNvPr>
          <p:cNvGrpSpPr/>
          <p:nvPr/>
        </p:nvGrpSpPr>
        <p:grpSpPr>
          <a:xfrm>
            <a:off x="8468031" y="2757467"/>
            <a:ext cx="3528228" cy="2795872"/>
            <a:chOff x="8468031" y="2757467"/>
            <a:chExt cx="3528228" cy="2795872"/>
          </a:xfrm>
        </p:grpSpPr>
        <p:sp>
          <p:nvSpPr>
            <p:cNvPr id="4" name="Rectangle 3">
              <a:extLst>
                <a:ext uri="{FF2B5EF4-FFF2-40B4-BE49-F238E27FC236}">
                  <a16:creationId xmlns:a16="http://schemas.microsoft.com/office/drawing/2014/main" id="{EC6BD247-6BF4-B5BB-CF73-B54153522DD0}"/>
                </a:ext>
              </a:extLst>
            </p:cNvPr>
            <p:cNvSpPr/>
            <p:nvPr/>
          </p:nvSpPr>
          <p:spPr>
            <a:xfrm>
              <a:off x="8468034" y="2757467"/>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a:latin typeface="Ubisoft Sans" panose="02000504030000020004" pitchFamily="2" charset="-78"/>
                  <a:cs typeface="Ubisoft Sans" panose="02000504030000020004" pitchFamily="2" charset="-78"/>
                </a:rPr>
                <a:t>Model </a:t>
              </a:r>
              <a:r>
                <a:rPr lang="fr-FR" dirty="0" err="1">
                  <a:latin typeface="Ubisoft Sans" panose="02000504030000020004" pitchFamily="2" charset="-78"/>
                  <a:cs typeface="Ubisoft Sans" panose="02000504030000020004" pitchFamily="2" charset="-78"/>
                </a:rPr>
                <a:t>sharding</a:t>
              </a:r>
              <a:endParaRPr lang="fr-FR" dirty="0">
                <a:latin typeface="Ubisoft Sans" panose="02000504030000020004" pitchFamily="2" charset="-78"/>
                <a:cs typeface="Ubisoft Sans" panose="02000504030000020004" pitchFamily="2" charset="-78"/>
              </a:endParaRPr>
            </a:p>
          </p:txBody>
        </p:sp>
        <p:sp>
          <p:nvSpPr>
            <p:cNvPr id="5" name="Rectangle 4">
              <a:extLst>
                <a:ext uri="{FF2B5EF4-FFF2-40B4-BE49-F238E27FC236}">
                  <a16:creationId xmlns:a16="http://schemas.microsoft.com/office/drawing/2014/main" id="{A7CD3A85-3A0D-42BB-212F-3F0D640A36DF}"/>
                </a:ext>
              </a:extLst>
            </p:cNvPr>
            <p:cNvSpPr/>
            <p:nvPr/>
          </p:nvSpPr>
          <p:spPr>
            <a:xfrm>
              <a:off x="8468034" y="3126799"/>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Quantization</a:t>
              </a:r>
              <a:r>
                <a:rPr lang="fr-FR" dirty="0">
                  <a:latin typeface="Ubisoft Sans" panose="02000504030000020004" pitchFamily="2" charset="-78"/>
                  <a:cs typeface="Ubisoft Sans" panose="02000504030000020004" pitchFamily="2" charset="-78"/>
                </a:rPr>
                <a:t> support</a:t>
              </a:r>
            </a:p>
          </p:txBody>
        </p:sp>
        <p:sp>
          <p:nvSpPr>
            <p:cNvPr id="6" name="Rectangle 5">
              <a:extLst>
                <a:ext uri="{FF2B5EF4-FFF2-40B4-BE49-F238E27FC236}">
                  <a16:creationId xmlns:a16="http://schemas.microsoft.com/office/drawing/2014/main" id="{10268A16-67DC-4ADA-CA71-E306C04933C6}"/>
                </a:ext>
              </a:extLst>
            </p:cNvPr>
            <p:cNvSpPr/>
            <p:nvPr/>
          </p:nvSpPr>
          <p:spPr>
            <a:xfrm>
              <a:off x="8468033" y="3532905"/>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Tensor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parallelism</a:t>
              </a:r>
              <a:endParaRPr lang="fr-FR" dirty="0">
                <a:latin typeface="Ubisoft Sans" panose="02000504030000020004" pitchFamily="2" charset="-78"/>
                <a:cs typeface="Ubisoft Sans" panose="02000504030000020004" pitchFamily="2" charset="-78"/>
              </a:endParaRPr>
            </a:p>
          </p:txBody>
        </p:sp>
        <p:sp>
          <p:nvSpPr>
            <p:cNvPr id="7" name="Rectangle 6">
              <a:extLst>
                <a:ext uri="{FF2B5EF4-FFF2-40B4-BE49-F238E27FC236}">
                  <a16:creationId xmlns:a16="http://schemas.microsoft.com/office/drawing/2014/main" id="{EF5D74A1-EB62-1358-8895-C5BA109F4AC1}"/>
                </a:ext>
              </a:extLst>
            </p:cNvPr>
            <p:cNvSpPr/>
            <p:nvPr/>
          </p:nvSpPr>
          <p:spPr>
            <a:xfrm>
              <a:off x="8468032" y="3939011"/>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Response</a:t>
              </a:r>
              <a:r>
                <a:rPr lang="fr-FR" dirty="0">
                  <a:latin typeface="Ubisoft Sans" panose="02000504030000020004" pitchFamily="2" charset="-78"/>
                  <a:cs typeface="Ubisoft Sans" panose="02000504030000020004" pitchFamily="2" charset="-78"/>
                </a:rPr>
                <a:t> streaming</a:t>
              </a:r>
            </a:p>
          </p:txBody>
        </p:sp>
        <p:sp>
          <p:nvSpPr>
            <p:cNvPr id="9" name="Rectangle 8">
              <a:extLst>
                <a:ext uri="{FF2B5EF4-FFF2-40B4-BE49-F238E27FC236}">
                  <a16:creationId xmlns:a16="http://schemas.microsoft.com/office/drawing/2014/main" id="{951F966F-5B31-E1C0-5FB7-46F41197553A}"/>
                </a:ext>
              </a:extLst>
            </p:cNvPr>
            <p:cNvSpPr/>
            <p:nvPr/>
          </p:nvSpPr>
          <p:spPr>
            <a:xfrm>
              <a:off x="8468032" y="4345117"/>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a:latin typeface="Ubisoft Sans" panose="02000504030000020004" pitchFamily="2" charset="-78"/>
                  <a:cs typeface="Ubisoft Sans" panose="02000504030000020004" pitchFamily="2" charset="-78"/>
                </a:rPr>
                <a:t>Flash Attention support</a:t>
              </a:r>
            </a:p>
          </p:txBody>
        </p:sp>
        <p:sp>
          <p:nvSpPr>
            <p:cNvPr id="16" name="Rectangle 15">
              <a:extLst>
                <a:ext uri="{FF2B5EF4-FFF2-40B4-BE49-F238E27FC236}">
                  <a16:creationId xmlns:a16="http://schemas.microsoft.com/office/drawing/2014/main" id="{4D8A9B6F-3F14-1D2B-541D-A9136A13CB26}"/>
                </a:ext>
              </a:extLst>
            </p:cNvPr>
            <p:cNvSpPr/>
            <p:nvPr/>
          </p:nvSpPr>
          <p:spPr>
            <a:xfrm>
              <a:off x="8468032" y="4751223"/>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Telemetry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included</a:t>
              </a:r>
              <a:endParaRPr lang="fr-FR" dirty="0">
                <a:latin typeface="Ubisoft Sans" panose="02000504030000020004" pitchFamily="2" charset="-78"/>
                <a:cs typeface="Ubisoft Sans" panose="02000504030000020004" pitchFamily="2" charset="-78"/>
              </a:endParaRPr>
            </a:p>
          </p:txBody>
        </p:sp>
        <p:sp>
          <p:nvSpPr>
            <p:cNvPr id="18" name="Rectangle 17">
              <a:extLst>
                <a:ext uri="{FF2B5EF4-FFF2-40B4-BE49-F238E27FC236}">
                  <a16:creationId xmlns:a16="http://schemas.microsoft.com/office/drawing/2014/main" id="{DB4A5AD7-BACE-5CFD-8042-204C377DE8A8}"/>
                </a:ext>
              </a:extLst>
            </p:cNvPr>
            <p:cNvSpPr/>
            <p:nvPr/>
          </p:nvSpPr>
          <p:spPr>
            <a:xfrm>
              <a:off x="8468031" y="5184007"/>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Batching</a:t>
              </a:r>
              <a:r>
                <a:rPr lang="fr-FR" dirty="0">
                  <a:latin typeface="Ubisoft Sans" panose="02000504030000020004" pitchFamily="2" charset="-78"/>
                  <a:cs typeface="Ubisoft Sans" panose="02000504030000020004" pitchFamily="2" charset="-78"/>
                </a:rPr>
                <a:t> support</a:t>
              </a:r>
            </a:p>
          </p:txBody>
        </p:sp>
      </p:grpSp>
    </p:spTree>
    <p:extLst>
      <p:ext uri="{BB962C8B-B14F-4D97-AF65-F5344CB8AC3E}">
        <p14:creationId xmlns:p14="http://schemas.microsoft.com/office/powerpoint/2010/main" val="486196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LARGE LANGUAGE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234A7D88-9D14-41D7-91E8-8C0CDCDB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936B75B-A768-40EF-90E6-CAB07F4C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F5661C34-BEBB-4080-83E9-BF0EB16D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BB4CD12-CC6C-4AD8-A903-8742011CEA70}"/>
              </a:ext>
            </a:extLst>
          </p:cNvPr>
          <p:cNvSpPr txBox="1"/>
          <p:nvPr/>
        </p:nvSpPr>
        <p:spPr>
          <a:xfrm>
            <a:off x="725740" y="5803065"/>
            <a:ext cx="7238734" cy="253916"/>
          </a:xfrm>
          <a:prstGeom prst="rect">
            <a:avLst/>
          </a:prstGeom>
          <a:noFill/>
        </p:spPr>
        <p:txBody>
          <a:bodyPr wrap="square">
            <a:spAutoFit/>
          </a:bodyPr>
          <a:lstStyle/>
          <a:p>
            <a:pPr algn="ctr"/>
            <a:r>
              <a:rPr lang="en-US" sz="1050" i="1" dirty="0">
                <a:hlinkClick r:id="rId6"/>
              </a:rPr>
              <a:t>https://vllm.ai/</a:t>
            </a:r>
            <a:endParaRPr lang="en-US" sz="1050" i="1" dirty="0"/>
          </a:p>
        </p:txBody>
      </p:sp>
      <p:grpSp>
        <p:nvGrpSpPr>
          <p:cNvPr id="17" name="Group 16">
            <a:extLst>
              <a:ext uri="{FF2B5EF4-FFF2-40B4-BE49-F238E27FC236}">
                <a16:creationId xmlns:a16="http://schemas.microsoft.com/office/drawing/2014/main" id="{BFB6B31B-099E-9500-60E2-022D2E49E559}"/>
              </a:ext>
            </a:extLst>
          </p:cNvPr>
          <p:cNvGrpSpPr/>
          <p:nvPr/>
        </p:nvGrpSpPr>
        <p:grpSpPr>
          <a:xfrm>
            <a:off x="8468032" y="2514186"/>
            <a:ext cx="3528227" cy="3037110"/>
            <a:chOff x="8468030" y="1826951"/>
            <a:chExt cx="3528227" cy="3037110"/>
          </a:xfrm>
        </p:grpSpPr>
        <p:sp>
          <p:nvSpPr>
            <p:cNvPr id="4" name="Rectangle 3">
              <a:extLst>
                <a:ext uri="{FF2B5EF4-FFF2-40B4-BE49-F238E27FC236}">
                  <a16:creationId xmlns:a16="http://schemas.microsoft.com/office/drawing/2014/main" id="{EC6BD247-6BF4-B5BB-CF73-B54153522DD0}"/>
                </a:ext>
              </a:extLst>
            </p:cNvPr>
            <p:cNvSpPr/>
            <p:nvPr/>
          </p:nvSpPr>
          <p:spPr>
            <a:xfrm>
              <a:off x="8468032" y="1826951"/>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a:latin typeface="Ubisoft Sans" panose="02000504030000020004" pitchFamily="2" charset="-78"/>
                  <a:cs typeface="Ubisoft Sans" panose="02000504030000020004" pitchFamily="2" charset="-78"/>
                </a:rPr>
                <a:t>Model </a:t>
              </a:r>
              <a:r>
                <a:rPr lang="fr-FR" dirty="0" err="1">
                  <a:latin typeface="Ubisoft Sans" panose="02000504030000020004" pitchFamily="2" charset="-78"/>
                  <a:cs typeface="Ubisoft Sans" panose="02000504030000020004" pitchFamily="2" charset="-78"/>
                </a:rPr>
                <a:t>sharding</a:t>
              </a:r>
              <a:endParaRPr lang="fr-FR" dirty="0">
                <a:latin typeface="Ubisoft Sans" panose="02000504030000020004" pitchFamily="2" charset="-78"/>
                <a:cs typeface="Ubisoft Sans" panose="02000504030000020004" pitchFamily="2" charset="-78"/>
              </a:endParaRPr>
            </a:p>
          </p:txBody>
        </p:sp>
        <p:sp>
          <p:nvSpPr>
            <p:cNvPr id="5" name="Rectangle 4">
              <a:extLst>
                <a:ext uri="{FF2B5EF4-FFF2-40B4-BE49-F238E27FC236}">
                  <a16:creationId xmlns:a16="http://schemas.microsoft.com/office/drawing/2014/main" id="{A7CD3A85-3A0D-42BB-212F-3F0D640A36DF}"/>
                </a:ext>
              </a:extLst>
            </p:cNvPr>
            <p:cNvSpPr/>
            <p:nvPr/>
          </p:nvSpPr>
          <p:spPr>
            <a:xfrm>
              <a:off x="8468032" y="2196283"/>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Quantization</a:t>
              </a:r>
              <a:r>
                <a:rPr lang="fr-FR" dirty="0">
                  <a:latin typeface="Ubisoft Sans" panose="02000504030000020004" pitchFamily="2" charset="-78"/>
                  <a:cs typeface="Ubisoft Sans" panose="02000504030000020004" pitchFamily="2" charset="-78"/>
                </a:rPr>
                <a:t> support</a:t>
              </a:r>
            </a:p>
          </p:txBody>
        </p:sp>
        <p:sp>
          <p:nvSpPr>
            <p:cNvPr id="6" name="Rectangle 5">
              <a:extLst>
                <a:ext uri="{FF2B5EF4-FFF2-40B4-BE49-F238E27FC236}">
                  <a16:creationId xmlns:a16="http://schemas.microsoft.com/office/drawing/2014/main" id="{10268A16-67DC-4ADA-CA71-E306C04933C6}"/>
                </a:ext>
              </a:extLst>
            </p:cNvPr>
            <p:cNvSpPr/>
            <p:nvPr/>
          </p:nvSpPr>
          <p:spPr>
            <a:xfrm>
              <a:off x="8468031" y="2602389"/>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Tensor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parallelism</a:t>
              </a:r>
              <a:endParaRPr lang="fr-FR" dirty="0">
                <a:latin typeface="Ubisoft Sans" panose="02000504030000020004" pitchFamily="2" charset="-78"/>
                <a:cs typeface="Ubisoft Sans" panose="02000504030000020004" pitchFamily="2" charset="-78"/>
              </a:endParaRPr>
            </a:p>
          </p:txBody>
        </p:sp>
        <p:sp>
          <p:nvSpPr>
            <p:cNvPr id="7" name="Rectangle 6">
              <a:extLst>
                <a:ext uri="{FF2B5EF4-FFF2-40B4-BE49-F238E27FC236}">
                  <a16:creationId xmlns:a16="http://schemas.microsoft.com/office/drawing/2014/main" id="{EF5D74A1-EB62-1358-8895-C5BA109F4AC1}"/>
                </a:ext>
              </a:extLst>
            </p:cNvPr>
            <p:cNvSpPr/>
            <p:nvPr/>
          </p:nvSpPr>
          <p:spPr>
            <a:xfrm>
              <a:off x="8468030" y="3008495"/>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Response</a:t>
              </a:r>
              <a:r>
                <a:rPr lang="fr-FR" dirty="0">
                  <a:latin typeface="Ubisoft Sans" panose="02000504030000020004" pitchFamily="2" charset="-78"/>
                  <a:cs typeface="Ubisoft Sans" panose="02000504030000020004" pitchFamily="2" charset="-78"/>
                </a:rPr>
                <a:t> streaming</a:t>
              </a:r>
            </a:p>
          </p:txBody>
        </p:sp>
        <p:sp>
          <p:nvSpPr>
            <p:cNvPr id="8" name="Rectangle 7">
              <a:extLst>
                <a:ext uri="{FF2B5EF4-FFF2-40B4-BE49-F238E27FC236}">
                  <a16:creationId xmlns:a16="http://schemas.microsoft.com/office/drawing/2014/main" id="{738FE3A5-5332-35E6-60CC-4498BC837140}"/>
                </a:ext>
              </a:extLst>
            </p:cNvPr>
            <p:cNvSpPr/>
            <p:nvPr/>
          </p:nvSpPr>
          <p:spPr>
            <a:xfrm>
              <a:off x="8468030" y="3414601"/>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Optimized</a:t>
              </a:r>
              <a:r>
                <a:rPr lang="fr-FR" dirty="0">
                  <a:latin typeface="Ubisoft Sans" panose="02000504030000020004" pitchFamily="2" charset="-78"/>
                  <a:cs typeface="Ubisoft Sans" panose="02000504030000020004" pitchFamily="2" charset="-78"/>
                </a:rPr>
                <a:t> CUDA kernels</a:t>
              </a:r>
            </a:p>
          </p:txBody>
        </p:sp>
        <p:sp>
          <p:nvSpPr>
            <p:cNvPr id="9" name="Rectangle 8">
              <a:extLst>
                <a:ext uri="{FF2B5EF4-FFF2-40B4-BE49-F238E27FC236}">
                  <a16:creationId xmlns:a16="http://schemas.microsoft.com/office/drawing/2014/main" id="{951F966F-5B31-E1C0-5FB7-46F41197553A}"/>
                </a:ext>
              </a:extLst>
            </p:cNvPr>
            <p:cNvSpPr/>
            <p:nvPr/>
          </p:nvSpPr>
          <p:spPr>
            <a:xfrm>
              <a:off x="8468030" y="3820707"/>
              <a:ext cx="3528225" cy="646331"/>
            </a:xfrm>
            <a:prstGeom prst="rect">
              <a:avLst/>
            </a:prstGeom>
          </p:spPr>
          <p:txBody>
            <a:bodyPr wrap="square">
              <a:spAutoFit/>
            </a:bodyPr>
            <a:lstStyle/>
            <a:p>
              <a:pPr marL="742950" lvl="1" indent="-285750">
                <a:buFont typeface="Arial" panose="020B0604020202020204" pitchFamily="34" charset="0"/>
                <a:buChar char="•"/>
              </a:pPr>
              <a:r>
                <a:rPr lang="fr-FR" dirty="0">
                  <a:latin typeface="Ubisoft Sans" panose="02000504030000020004" pitchFamily="2" charset="-78"/>
                  <a:cs typeface="Ubisoft Sans" panose="02000504030000020004" pitchFamily="2" charset="-78"/>
                </a:rPr>
                <a:t>Flash Attention + </a:t>
              </a:r>
              <a:r>
                <a:rPr lang="fr-FR" dirty="0" err="1">
                  <a:latin typeface="Ubisoft Sans" panose="02000504030000020004" pitchFamily="2" charset="-78"/>
                  <a:cs typeface="Ubisoft Sans" panose="02000504030000020004" pitchFamily="2" charset="-78"/>
                </a:rPr>
                <a:t>PagedAttention</a:t>
              </a:r>
              <a:endParaRPr lang="fr-FR" dirty="0">
                <a:latin typeface="Ubisoft Sans" panose="02000504030000020004" pitchFamily="2" charset="-78"/>
                <a:cs typeface="Ubisoft Sans" panose="02000504030000020004" pitchFamily="2" charset="-78"/>
              </a:endParaRPr>
            </a:p>
          </p:txBody>
        </p:sp>
        <p:sp>
          <p:nvSpPr>
            <p:cNvPr id="16" name="Rectangle 15">
              <a:extLst>
                <a:ext uri="{FF2B5EF4-FFF2-40B4-BE49-F238E27FC236}">
                  <a16:creationId xmlns:a16="http://schemas.microsoft.com/office/drawing/2014/main" id="{4D8A9B6F-3F14-1D2B-541D-A9136A13CB26}"/>
                </a:ext>
              </a:extLst>
            </p:cNvPr>
            <p:cNvSpPr/>
            <p:nvPr/>
          </p:nvSpPr>
          <p:spPr>
            <a:xfrm>
              <a:off x="8468030" y="4494729"/>
              <a:ext cx="3528225" cy="369332"/>
            </a:xfrm>
            <a:prstGeom prst="rect">
              <a:avLst/>
            </a:prstGeom>
          </p:spPr>
          <p:txBody>
            <a:bodyPr wrap="square">
              <a:spAutoFit/>
            </a:bodyPr>
            <a:lstStyle/>
            <a:p>
              <a:pPr marL="742950" lvl="1" indent="-285750">
                <a:buFont typeface="Arial" panose="020B0604020202020204" pitchFamily="34" charset="0"/>
                <a:buChar char="•"/>
              </a:pPr>
              <a:r>
                <a:rPr lang="fr-FR" dirty="0" err="1">
                  <a:latin typeface="Ubisoft Sans" panose="02000504030000020004" pitchFamily="2" charset="-78"/>
                  <a:cs typeface="Ubisoft Sans" panose="02000504030000020004" pitchFamily="2" charset="-78"/>
                </a:rPr>
                <a:t>Telemetry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included</a:t>
              </a:r>
              <a:endParaRPr lang="fr-FR" dirty="0">
                <a:latin typeface="Ubisoft Sans" panose="02000504030000020004" pitchFamily="2" charset="-78"/>
                <a:cs typeface="Ubisoft Sans" panose="02000504030000020004" pitchFamily="2" charset="-78"/>
              </a:endParaRPr>
            </a:p>
          </p:txBody>
        </p:sp>
      </p:grpSp>
      <p:pic>
        <p:nvPicPr>
          <p:cNvPr id="7170" name="Picture 2" descr="vLLM">
            <a:extLst>
              <a:ext uri="{FF2B5EF4-FFF2-40B4-BE49-F238E27FC236}">
                <a16:creationId xmlns:a16="http://schemas.microsoft.com/office/drawing/2014/main" id="{CA2CF9B9-B17C-D9D0-9C22-4EA07D2CD0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8640" y="1605299"/>
            <a:ext cx="2332934" cy="6688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6325572-159D-553B-F3B5-1978AE54029A}"/>
              </a:ext>
            </a:extLst>
          </p:cNvPr>
          <p:cNvPicPr>
            <a:picLocks noChangeAspect="1"/>
          </p:cNvPicPr>
          <p:nvPr/>
        </p:nvPicPr>
        <p:blipFill>
          <a:blip r:embed="rId8"/>
          <a:stretch>
            <a:fillRect/>
          </a:stretch>
        </p:blipFill>
        <p:spPr>
          <a:xfrm>
            <a:off x="896112" y="2721980"/>
            <a:ext cx="7217596" cy="2818298"/>
          </a:xfrm>
          <a:prstGeom prst="rect">
            <a:avLst/>
          </a:prstGeom>
        </p:spPr>
      </p:pic>
    </p:spTree>
    <p:extLst>
      <p:ext uri="{BB962C8B-B14F-4D97-AF65-F5344CB8AC3E}">
        <p14:creationId xmlns:p14="http://schemas.microsoft.com/office/powerpoint/2010/main" val="8670642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AE36D-8D6A-4C39-F5D7-AA7FBD277DB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CA89CDA-5784-8D44-A489-831DDF3CE5CB}"/>
              </a:ext>
            </a:extLst>
          </p:cNvPr>
          <p:cNvGrpSpPr/>
          <p:nvPr/>
        </p:nvGrpSpPr>
        <p:grpSpPr>
          <a:xfrm>
            <a:off x="-9625" y="-5414"/>
            <a:ext cx="12206437" cy="6877926"/>
            <a:chOff x="-9625" y="-5414"/>
            <a:chExt cx="12206437" cy="6877926"/>
          </a:xfrm>
        </p:grpSpPr>
        <p:pic>
          <p:nvPicPr>
            <p:cNvPr id="22" name="Picture 2" descr="https://i.redd.it/1144jktzp0t51.png">
              <a:extLst>
                <a:ext uri="{FF2B5EF4-FFF2-40B4-BE49-F238E27FC236}">
                  <a16:creationId xmlns:a16="http://schemas.microsoft.com/office/drawing/2014/main" id="{B2ADF061-F0FC-2E80-F088-9CC10FB06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840DC6C3-FC53-37DD-40DC-80BA8FD02367}"/>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21" name="Title">
            <a:extLst>
              <a:ext uri="{FF2B5EF4-FFF2-40B4-BE49-F238E27FC236}">
                <a16:creationId xmlns:a16="http://schemas.microsoft.com/office/drawing/2014/main" id="{73D7FD59-91FA-9D5F-B105-56E26274CE62}"/>
              </a:ext>
            </a:extLst>
          </p:cNvPr>
          <p:cNvSpPr txBox="1">
            <a:spLocks noGrp="1"/>
          </p:cNvSpPr>
          <p:nvPr>
            <p:ph type="title"/>
          </p:nvPr>
        </p:nvSpPr>
        <p:spPr>
          <a:xfrm>
            <a:off x="279167" y="1190879"/>
            <a:ext cx="11633667" cy="4476244"/>
          </a:xfrm>
          <a:prstGeom prst="rect">
            <a:avLst/>
          </a:prstGeom>
        </p:spPr>
        <p:txBody>
          <a:bodyPr/>
          <a:lstStyle/>
          <a:p>
            <a:pPr algn="ctr"/>
            <a:r>
              <a:rPr lang="fr-FR" sz="3600" b="1" dirty="0">
                <a:solidFill>
                  <a:schemeClr val="bg1"/>
                </a:solidFill>
                <a:latin typeface="Ubisoft Sans" pitchFamily="50" charset="0"/>
              </a:rPr>
              <a:t>LATENCY OF </a:t>
            </a:r>
            <a:r>
              <a:rPr lang="fr-FR" sz="3600" b="1" dirty="0" err="1">
                <a:solidFill>
                  <a:schemeClr val="bg1"/>
                </a:solidFill>
                <a:latin typeface="Ubisoft Sans" pitchFamily="50" charset="0"/>
              </a:rPr>
              <a:t>LLMs</a:t>
            </a:r>
            <a:endParaRPr sz="3600" b="1" i="1" dirty="0">
              <a:solidFill>
                <a:schemeClr val="bg1"/>
              </a:solidFill>
              <a:latin typeface="Ubisoft Sans" pitchFamily="50" charset="0"/>
            </a:endParaRPr>
          </a:p>
        </p:txBody>
      </p:sp>
      <p:pic>
        <p:nvPicPr>
          <p:cNvPr id="9" name="Picture 2" descr="https://world.ubisoft.org/job/itd/SecurityRiskManagement/Internal.Documents/Data%20Classification%20Cartridge/L1_normal_EN.png">
            <a:extLst>
              <a:ext uri="{FF2B5EF4-FFF2-40B4-BE49-F238E27FC236}">
                <a16:creationId xmlns:a16="http://schemas.microsoft.com/office/drawing/2014/main" id="{8EFE6D93-2AA1-581C-A25C-B5809817B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1A80CE5-9352-52FF-D978-028CBEC5D5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3697" y="6110963"/>
            <a:ext cx="587175" cy="539496"/>
          </a:xfrm>
          <a:prstGeom prst="rect">
            <a:avLst/>
          </a:prstGeom>
        </p:spPr>
      </p:pic>
      <p:pic>
        <p:nvPicPr>
          <p:cNvPr id="11" name="Picture 10">
            <a:extLst>
              <a:ext uri="{FF2B5EF4-FFF2-40B4-BE49-F238E27FC236}">
                <a16:creationId xmlns:a16="http://schemas.microsoft.com/office/drawing/2014/main" id="{90678BCE-6B4C-AD26-6F46-6BCFC6F962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692" y="6110963"/>
            <a:ext cx="1385316" cy="539496"/>
          </a:xfrm>
          <a:prstGeom prst="rect">
            <a:avLst/>
          </a:prstGeom>
        </p:spPr>
      </p:pic>
    </p:spTree>
    <p:extLst>
      <p:ext uri="{BB962C8B-B14F-4D97-AF65-F5344CB8AC3E}">
        <p14:creationId xmlns:p14="http://schemas.microsoft.com/office/powerpoint/2010/main" val="39910983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17079-6943-150F-56EE-6DED60750736}"/>
            </a:ext>
          </a:extLst>
        </p:cNvPr>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3E5C88DD-1163-3DE9-D547-E835C0CA3B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D73D4A2-E80B-9D38-A1A8-1D9E1AABA181}"/>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19EFE114-625D-BA62-6442-3EE23F2E2C50}"/>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TIME TO FIRST TOKEN (TTFT)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FBB0354C-A4D1-1D8F-7E44-B7B445810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sp>
        <p:nvSpPr>
          <p:cNvPr id="29" name="TextBox 28">
            <a:extLst>
              <a:ext uri="{FF2B5EF4-FFF2-40B4-BE49-F238E27FC236}">
                <a16:creationId xmlns:a16="http://schemas.microsoft.com/office/drawing/2014/main" id="{9F10A732-36AE-76F5-EE34-5255AE548B86}"/>
              </a:ext>
            </a:extLst>
          </p:cNvPr>
          <p:cNvSpPr txBox="1"/>
          <p:nvPr/>
        </p:nvSpPr>
        <p:spPr>
          <a:xfrm>
            <a:off x="896112" y="2899279"/>
            <a:ext cx="6104142" cy="2031325"/>
          </a:xfrm>
          <a:prstGeom prst="rect">
            <a:avLst/>
          </a:prstGeom>
          <a:noFill/>
        </p:spPr>
        <p:txBody>
          <a:bodyPr wrap="square">
            <a:spAutoFit/>
          </a:bodyPr>
          <a:lstStyle/>
          <a:p>
            <a:pPr algn="just"/>
            <a:r>
              <a:rPr lang="en-US" dirty="0"/>
              <a:t>When an input is processed by an LLM, generating the first output token requires computing attention across all tokens in the prompt.</a:t>
            </a:r>
          </a:p>
          <a:p>
            <a:pPr algn="just"/>
            <a:br>
              <a:rPr lang="en-US" dirty="0"/>
            </a:br>
            <a:r>
              <a:rPr lang="en-US" dirty="0"/>
              <a:t>This initial delay, known as </a:t>
            </a:r>
            <a:r>
              <a:rPr lang="en-US" b="1" dirty="0"/>
              <a:t>Time to First Token (TTFT)</a:t>
            </a:r>
            <a:r>
              <a:rPr lang="en-US" dirty="0"/>
              <a:t>, scales directly with the length of the input: the longer the prompt, the higher the TTFT.</a:t>
            </a:r>
            <a:endParaRPr lang="fr-FR" dirty="0"/>
          </a:p>
        </p:txBody>
      </p:sp>
      <p:grpSp>
        <p:nvGrpSpPr>
          <p:cNvPr id="31" name="Group 30">
            <a:extLst>
              <a:ext uri="{FF2B5EF4-FFF2-40B4-BE49-F238E27FC236}">
                <a16:creationId xmlns:a16="http://schemas.microsoft.com/office/drawing/2014/main" id="{3E068981-A481-13D3-8ADA-00266AB0E031}"/>
              </a:ext>
            </a:extLst>
          </p:cNvPr>
          <p:cNvGrpSpPr/>
          <p:nvPr/>
        </p:nvGrpSpPr>
        <p:grpSpPr>
          <a:xfrm>
            <a:off x="7937482" y="1677084"/>
            <a:ext cx="3369789" cy="4705182"/>
            <a:chOff x="7937482" y="1677084"/>
            <a:chExt cx="3369789" cy="4705182"/>
          </a:xfrm>
        </p:grpSpPr>
        <p:pic>
          <p:nvPicPr>
            <p:cNvPr id="18" name="Picture 17">
              <a:extLst>
                <a:ext uri="{FF2B5EF4-FFF2-40B4-BE49-F238E27FC236}">
                  <a16:creationId xmlns:a16="http://schemas.microsoft.com/office/drawing/2014/main" id="{53BA5AEA-80A7-A4A2-11F3-7F8EDE6AC0F4}"/>
                </a:ext>
              </a:extLst>
            </p:cNvPr>
            <p:cNvPicPr>
              <a:picLocks noChangeAspect="1"/>
            </p:cNvPicPr>
            <p:nvPr/>
          </p:nvPicPr>
          <p:blipFill>
            <a:blip r:embed="rId4"/>
            <a:srcRect l="10930" r="61638"/>
            <a:stretch>
              <a:fillRect/>
            </a:stretch>
          </p:blipFill>
          <p:spPr>
            <a:xfrm>
              <a:off x="7937482" y="1677084"/>
              <a:ext cx="2771121" cy="4705182"/>
            </a:xfrm>
            <a:prstGeom prst="rect">
              <a:avLst/>
            </a:prstGeom>
          </p:spPr>
        </p:pic>
        <p:sp>
          <p:nvSpPr>
            <p:cNvPr id="30" name="Rectangle 29">
              <a:extLst>
                <a:ext uri="{FF2B5EF4-FFF2-40B4-BE49-F238E27FC236}">
                  <a16:creationId xmlns:a16="http://schemas.microsoft.com/office/drawing/2014/main" id="{DE7DEC51-D29B-E422-BD8A-EE0E495D2771}"/>
                </a:ext>
              </a:extLst>
            </p:cNvPr>
            <p:cNvSpPr/>
            <p:nvPr/>
          </p:nvSpPr>
          <p:spPr>
            <a:xfrm>
              <a:off x="9625631" y="2205728"/>
              <a:ext cx="1681640" cy="188464"/>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fr-FR"/>
            </a:p>
          </p:txBody>
        </p:sp>
      </p:grpSp>
      <p:pic>
        <p:nvPicPr>
          <p:cNvPr id="14" name="Picture 13" descr="Shape&#10;&#10;Description automatically generated with medium confidence">
            <a:extLst>
              <a:ext uri="{FF2B5EF4-FFF2-40B4-BE49-F238E27FC236}">
                <a16:creationId xmlns:a16="http://schemas.microsoft.com/office/drawing/2014/main" id="{09481180-AD2A-A6CE-BC6E-1A11F7A68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spTree>
    <p:extLst>
      <p:ext uri="{BB962C8B-B14F-4D97-AF65-F5344CB8AC3E}">
        <p14:creationId xmlns:p14="http://schemas.microsoft.com/office/powerpoint/2010/main" val="17662398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E7960-13A3-8AF6-36A4-C7D133632519}"/>
            </a:ext>
          </a:extLst>
        </p:cNvPr>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960D7636-C70B-E424-ADAC-36601A40F8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C0784DA-A6D9-28BB-3105-BF4A0C472B98}"/>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A71E38A4-E58C-82D3-32B4-83CC9856BCC2}"/>
              </a:ext>
            </a:extLst>
          </p:cNvPr>
          <p:cNvSpPr txBox="1"/>
          <p:nvPr/>
        </p:nvSpPr>
        <p:spPr>
          <a:xfrm>
            <a:off x="682305" y="343584"/>
            <a:ext cx="10827390"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TIME PER OUTPUT TOKEN (TPOT)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 name="Picture 12" descr="A picture containing text&#10;&#10;Description automatically generated">
            <a:extLst>
              <a:ext uri="{FF2B5EF4-FFF2-40B4-BE49-F238E27FC236}">
                <a16:creationId xmlns:a16="http://schemas.microsoft.com/office/drawing/2014/main" id="{CDC4C5FA-EFF0-427C-B439-89CC7D83A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6108192"/>
            <a:ext cx="1385316" cy="539496"/>
          </a:xfrm>
          <a:prstGeom prst="rect">
            <a:avLst/>
          </a:prstGeom>
        </p:spPr>
      </p:pic>
      <p:pic>
        <p:nvPicPr>
          <p:cNvPr id="15" name="Picture 2" descr="https://world.ubisoft.org/job/itd/SecurityRiskManagement/Internal.Documents/Data%20Classification%20Cartridge/L1_normal_EN.png">
            <a:extLst>
              <a:ext uri="{FF2B5EF4-FFF2-40B4-BE49-F238E27FC236}">
                <a16:creationId xmlns:a16="http://schemas.microsoft.com/office/drawing/2014/main" id="{C1B46D56-B6D5-AABC-6126-01497E429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F95E37E-C8BB-7210-27C6-C310DB5889AD}"/>
              </a:ext>
            </a:extLst>
          </p:cNvPr>
          <p:cNvPicPr>
            <a:picLocks noChangeAspect="1"/>
          </p:cNvPicPr>
          <p:nvPr/>
        </p:nvPicPr>
        <p:blipFill>
          <a:blip r:embed="rId5"/>
          <a:srcRect l="11844"/>
          <a:stretch>
            <a:fillRect/>
          </a:stretch>
        </p:blipFill>
        <p:spPr>
          <a:xfrm>
            <a:off x="5961050" y="2270934"/>
            <a:ext cx="6230950" cy="3292248"/>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88C6731C-60B3-0317-CFC1-525568E7E3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016" y="6108192"/>
            <a:ext cx="587175" cy="539496"/>
          </a:xfrm>
          <a:prstGeom prst="rect">
            <a:avLst/>
          </a:prstGeom>
        </p:spPr>
      </p:pic>
      <p:sp>
        <p:nvSpPr>
          <p:cNvPr id="2" name="TextBox 1">
            <a:extLst>
              <a:ext uri="{FF2B5EF4-FFF2-40B4-BE49-F238E27FC236}">
                <a16:creationId xmlns:a16="http://schemas.microsoft.com/office/drawing/2014/main" id="{6B0757C2-FF08-96FA-AC04-65D9A8B6C4B9}"/>
              </a:ext>
            </a:extLst>
          </p:cNvPr>
          <p:cNvSpPr txBox="1"/>
          <p:nvPr/>
        </p:nvSpPr>
        <p:spPr>
          <a:xfrm>
            <a:off x="188463" y="3178394"/>
            <a:ext cx="5605063" cy="2031325"/>
          </a:xfrm>
          <a:prstGeom prst="rect">
            <a:avLst/>
          </a:prstGeom>
          <a:noFill/>
        </p:spPr>
        <p:txBody>
          <a:bodyPr wrap="square">
            <a:spAutoFit/>
          </a:bodyPr>
          <a:lstStyle/>
          <a:p>
            <a:pPr algn="just"/>
            <a:r>
              <a:rPr lang="en-US" dirty="0">
                <a:cs typeface="Ubisoft Sans" panose="02000504030000020004"/>
              </a:rPr>
              <a:t>After the initial forward pass, generating the next token only requires computing attention between the newly generated token and the cached key and value vectors from previous tokens.</a:t>
            </a:r>
          </a:p>
          <a:p>
            <a:pPr algn="just"/>
            <a:endParaRPr lang="en-US" dirty="0">
              <a:cs typeface="Ubisoft Sans" panose="02000504030000020004"/>
            </a:endParaRPr>
          </a:p>
          <a:p>
            <a:pPr algn="just"/>
            <a:r>
              <a:rPr lang="en-US" dirty="0">
                <a:cs typeface="Ubisoft Sans" panose="02000504030000020004"/>
              </a:rPr>
              <a:t>This reuse of past attention states is known as the </a:t>
            </a:r>
            <a:r>
              <a:rPr lang="en-US" b="1" dirty="0">
                <a:cs typeface="Ubisoft Sans" panose="02000504030000020004"/>
              </a:rPr>
              <a:t>KV cache</a:t>
            </a:r>
            <a:r>
              <a:rPr lang="en-US" dirty="0">
                <a:cs typeface="Ubisoft Sans" panose="02000504030000020004"/>
              </a:rPr>
              <a:t>.</a:t>
            </a:r>
            <a:endParaRPr lang="fr-FR" dirty="0">
              <a:cs typeface="Ubisoft Sans" panose="02000504030000020004"/>
            </a:endParaRPr>
          </a:p>
        </p:txBody>
      </p:sp>
    </p:spTree>
    <p:extLst>
      <p:ext uri="{BB962C8B-B14F-4D97-AF65-F5344CB8AC3E}">
        <p14:creationId xmlns:p14="http://schemas.microsoft.com/office/powerpoint/2010/main" val="2627834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2441</TotalTime>
  <Words>4546</Words>
  <Application>Microsoft Office PowerPoint</Application>
  <PresentationFormat>Widescreen</PresentationFormat>
  <Paragraphs>419</Paragraphs>
  <Slides>102</Slides>
  <Notes>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Calibri Light</vt:lpstr>
      <vt:lpstr>Cambria Math</vt:lpstr>
      <vt:lpstr>Lato</vt:lpstr>
      <vt:lpstr>Ubisoft Sans</vt:lpstr>
      <vt:lpstr>Office Theme</vt:lpstr>
      <vt:lpstr>PowerPoint Presentation</vt:lpstr>
      <vt:lpstr>PowerPoint Presentation</vt:lpstr>
      <vt:lpstr>PowerPoint Presentation</vt:lpstr>
      <vt:lpstr>PART I FINETUNING LANGUAGE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 FINETUNING LANGUAGE MODELS CLASSIFIERS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 FINETUNING LANGUAGE MODELS LLMs</vt:lpstr>
      <vt:lpstr>PowerPoint Presentation</vt:lpstr>
      <vt:lpstr>PART III MODEL OPTIMIZATION</vt:lpstr>
      <vt:lpstr>PowerPoint Presentation</vt:lpstr>
      <vt:lpstr>MODEL SIZE REDUCTION DISTILLATION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SIZE REDUCTION QUANTIZATION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SIZE REDUCTION PRUNING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COMPUTATION OPTIMIZATION GRAPH OPTIMIZATION</vt:lpstr>
      <vt:lpstr>PowerPoint Presentation</vt:lpstr>
      <vt:lpstr>PowerPoint Presentation</vt:lpstr>
      <vt:lpstr>PowerPoint Presentation</vt:lpstr>
      <vt:lpstr>PowerPoint Presentation</vt:lpstr>
      <vt:lpstr>PART IV MODEL DEPLOYMENT</vt:lpstr>
      <vt:lpstr>PowerPoint Presentation</vt:lpstr>
      <vt:lpstr>BATCH (OFFLINE) SERVING</vt:lpstr>
      <vt:lpstr>PowerPoint Presentation</vt:lpstr>
      <vt:lpstr>PowerPoint Presentation</vt:lpstr>
      <vt:lpstr>REAL-TIME SERVING</vt:lpstr>
      <vt:lpstr>PowerPoint Presentation</vt:lpstr>
      <vt:lpstr>PowerPoint Presentation</vt:lpstr>
      <vt:lpstr>PowerPoint Presentation</vt:lpstr>
      <vt:lpstr>PowerPoint Presentation</vt:lpstr>
      <vt:lpstr>PowerPoint Presentation</vt:lpstr>
      <vt:lpstr>INFERENCE ENGINES</vt:lpstr>
      <vt:lpstr>PowerPoint Presentation</vt:lpstr>
      <vt:lpstr>PowerPoint Presentation</vt:lpstr>
      <vt:lpstr>PowerPoint Presentation</vt:lpstr>
      <vt:lpstr>LATENCY OF LLMs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Maxime Sazadaly</dc:creator>
  <cp:lastModifiedBy>Maxime Sazadaly</cp:lastModifiedBy>
  <cp:revision>407</cp:revision>
  <dcterms:created xsi:type="dcterms:W3CDTF">2021-12-03T12:11:15Z</dcterms:created>
  <dcterms:modified xsi:type="dcterms:W3CDTF">2025-11-11T23:36:15Z</dcterms:modified>
</cp:coreProperties>
</file>